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entury Gothic" panose="020B050202020202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Times" panose="02020603050405020304" pitchFamily="18"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74F48C-6BC6-499B-89A2-122CA834F106}">
  <a:tblStyle styleId="{5F74F48C-6BC6-499B-89A2-122CA834F10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eadde6a0e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eadde6a0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3" name="Google Shape;3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8"/>
        <p:cNvGrpSpPr/>
        <p:nvPr/>
      </p:nvGrpSpPr>
      <p:grpSpPr>
        <a:xfrm>
          <a:off x="0" y="0"/>
          <a:ext cx="0" cy="0"/>
          <a:chOff x="0" y="0"/>
          <a:chExt cx="0" cy="0"/>
        </a:xfrm>
      </p:grpSpPr>
      <p:sp>
        <p:nvSpPr>
          <p:cNvPr id="39" name="Google Shape;39;p2"/>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1" name="Google Shape;41;p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04"/>
        <p:cNvGrpSpPr/>
        <p:nvPr/>
      </p:nvGrpSpPr>
      <p:grpSpPr>
        <a:xfrm>
          <a:off x="0" y="0"/>
          <a:ext cx="0" cy="0"/>
          <a:chOff x="0" y="0"/>
          <a:chExt cx="0" cy="0"/>
        </a:xfrm>
      </p:grpSpPr>
      <p:sp>
        <p:nvSpPr>
          <p:cNvPr id="105" name="Google Shape;105;p11"/>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1"/>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07" name="Google Shape;107;p1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11"/>
        <p:cNvGrpSpPr/>
        <p:nvPr/>
      </p:nvGrpSpPr>
      <p:grpSpPr>
        <a:xfrm>
          <a:off x="0" y="0"/>
          <a:ext cx="0" cy="0"/>
          <a:chOff x="0" y="0"/>
          <a:chExt cx="0" cy="0"/>
        </a:xfrm>
      </p:grpSpPr>
      <p:sp>
        <p:nvSpPr>
          <p:cNvPr id="112" name="Google Shape;112;p12"/>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2"/>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4" name="Google Shape;114;p12"/>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5" name="Google Shape;115;p1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2"/>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2"/>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
        <p:nvSpPr>
          <p:cNvPr id="119" name="Google Shape;119;p12"/>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
        <p:nvSpPr>
          <p:cNvPr id="120" name="Google Shape;120;p12"/>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21"/>
        <p:cNvGrpSpPr/>
        <p:nvPr/>
      </p:nvGrpSpPr>
      <p:grpSpPr>
        <a:xfrm>
          <a:off x="0" y="0"/>
          <a:ext cx="0" cy="0"/>
          <a:chOff x="0" y="0"/>
          <a:chExt cx="0" cy="0"/>
        </a:xfrm>
      </p:grpSpPr>
      <p:sp>
        <p:nvSpPr>
          <p:cNvPr id="122" name="Google Shape;122;p13"/>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3"/>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4" name="Google Shape;124;p1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Name Card">
  <p:cSld name="Quote Name Card">
    <p:spTree>
      <p:nvGrpSpPr>
        <p:cNvPr id="1" name="Shape 128"/>
        <p:cNvGrpSpPr/>
        <p:nvPr/>
      </p:nvGrpSpPr>
      <p:grpSpPr>
        <a:xfrm>
          <a:off x="0" y="0"/>
          <a:ext cx="0" cy="0"/>
          <a:chOff x="0" y="0"/>
          <a:chExt cx="0" cy="0"/>
        </a:xfrm>
      </p:grpSpPr>
      <p:sp>
        <p:nvSpPr>
          <p:cNvPr id="129" name="Google Shape;129;p14"/>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1" name="Google Shape;131;p1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2" name="Google Shape;132;p1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
        <p:nvSpPr>
          <p:cNvPr id="136" name="Google Shape;136;p14"/>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
        <p:nvSpPr>
          <p:cNvPr id="137" name="Google Shape;137;p14"/>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rue or False">
  <p:cSld name="True or False">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1" name="Google Shape;141;p15"/>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2" name="Google Shape;142;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6"/>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9" name="Google Shape;149;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17"/>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6" name="Google Shape;156;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48" name="Google Shape;48;p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8"/>
        <p:cNvGrpSpPr/>
        <p:nvPr/>
      </p:nvGrpSpPr>
      <p:grpSpPr>
        <a:xfrm>
          <a:off x="0" y="0"/>
          <a:ext cx="0" cy="0"/>
          <a:chOff x="0" y="0"/>
          <a:chExt cx="0" cy="0"/>
        </a:xfrm>
      </p:grpSpPr>
      <p:sp>
        <p:nvSpPr>
          <p:cNvPr id="59" name="Google Shape;59;p5"/>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61" name="Google Shape;61;p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65"/>
        <p:cNvGrpSpPr/>
        <p:nvPr/>
      </p:nvGrpSpPr>
      <p:grpSpPr>
        <a:xfrm>
          <a:off x="0" y="0"/>
          <a:ext cx="0" cy="0"/>
          <a:chOff x="0" y="0"/>
          <a:chExt cx="0" cy="0"/>
        </a:xfrm>
      </p:grpSpPr>
      <p:sp>
        <p:nvSpPr>
          <p:cNvPr id="66" name="Google Shape;66;p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8" name="Google Shape;68;p6"/>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9" name="Google Shape;69;p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73"/>
        <p:cNvGrpSpPr/>
        <p:nvPr/>
      </p:nvGrpSpPr>
      <p:grpSpPr>
        <a:xfrm>
          <a:off x="0" y="0"/>
          <a:ext cx="0" cy="0"/>
          <a:chOff x="0" y="0"/>
          <a:chExt cx="0" cy="0"/>
        </a:xfrm>
      </p:grpSpPr>
      <p:sp>
        <p:nvSpPr>
          <p:cNvPr id="74" name="Google Shape;74;p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7"/>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7"/>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8" name="Google Shape;78;p7"/>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9" name="Google Shape;79;p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3"/>
        <p:cNvGrpSpPr/>
        <p:nvPr/>
      </p:nvGrpSpPr>
      <p:grpSpPr>
        <a:xfrm>
          <a:off x="0" y="0"/>
          <a:ext cx="0" cy="0"/>
          <a:chOff x="0" y="0"/>
          <a:chExt cx="0" cy="0"/>
        </a:xfrm>
      </p:grpSpPr>
      <p:sp>
        <p:nvSpPr>
          <p:cNvPr id="84" name="Google Shape;84;p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8"/>
        <p:cNvGrpSpPr/>
        <p:nvPr/>
      </p:nvGrpSpPr>
      <p:grpSpPr>
        <a:xfrm>
          <a:off x="0" y="0"/>
          <a:ext cx="0" cy="0"/>
          <a:chOff x="0" y="0"/>
          <a:chExt cx="0" cy="0"/>
        </a:xfrm>
      </p:grpSpPr>
      <p:sp>
        <p:nvSpPr>
          <p:cNvPr id="89" name="Google Shape;89;p9"/>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9"/>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1" name="Google Shape;91;p9"/>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2" name="Google Shape;92;p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0"/>
          <p:cNvSpPr>
            <a:spLocks noGrp="1"/>
          </p:cNvSpPr>
          <p:nvPr>
            <p:ph type="pic" idx="2"/>
          </p:nvPr>
        </p:nvSpPr>
        <p:spPr>
          <a:xfrm>
            <a:off x="2589212" y="634965"/>
            <a:ext cx="8915400" cy="3854970"/>
          </a:xfrm>
          <a:prstGeom prst="rect">
            <a:avLst/>
          </a:prstGeom>
          <a:noFill/>
          <a:ln>
            <a:noFill/>
          </a:ln>
        </p:spPr>
      </p:sp>
      <p:sp>
        <p:nvSpPr>
          <p:cNvPr id="99" name="Google Shape;99;p10"/>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0" name="Google Shape;100;p1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27500">
              <a:srgbClr val="EFF6F8"/>
            </a:gs>
            <a:gs pos="52222">
              <a:srgbClr val="E1EEF2"/>
            </a:gs>
            <a:gs pos="100000">
              <a:srgbClr val="CDE3E9"/>
            </a:gs>
          </a:gsLst>
          <a:path path="circle">
            <a:fillToRect l="50000" t="50000" r="50000" b="50000"/>
          </a:path>
          <a:tileRect/>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 y="228600"/>
            <a:ext cx="2851516" cy="6638628"/>
            <a:chOff x="2487613" y="285750"/>
            <a:chExt cx="2428875" cy="5654676"/>
          </a:xfrm>
        </p:grpSpPr>
        <p:sp>
          <p:nvSpPr>
            <p:cNvPr id="7" name="Google Shape;7;p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1"/>
          <p:cNvGrpSpPr/>
          <p:nvPr/>
        </p:nvGrpSpPr>
        <p:grpSpPr>
          <a:xfrm>
            <a:off x="27221" y="157"/>
            <a:ext cx="2356674" cy="6853096"/>
            <a:chOff x="6627813" y="195610"/>
            <a:chExt cx="1952625" cy="5678141"/>
          </a:xfrm>
        </p:grpSpPr>
        <p:sp>
          <p:nvSpPr>
            <p:cNvPr id="20" name="Google Shape;20;p1"/>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1"/>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a:buNone/>
              <a:defRPr sz="36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 name="Google Shape;34;p1"/>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Google Shape;35;p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Google Shape;37;p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hyperlink" Target="https://www.cdc.gov/heartdisease/facts.ht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nature.com/articles/s41598-020-76635-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ourworldindata.org/grapher/annual-number-of-deaths-by-caus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63"/>
        <p:cNvGrpSpPr/>
        <p:nvPr/>
      </p:nvGrpSpPr>
      <p:grpSpPr>
        <a:xfrm>
          <a:off x="0" y="0"/>
          <a:ext cx="0" cy="0"/>
          <a:chOff x="0" y="0"/>
          <a:chExt cx="0" cy="0"/>
        </a:xfrm>
      </p:grpSpPr>
      <p:sp>
        <p:nvSpPr>
          <p:cNvPr id="164" name="Google Shape;164;p18"/>
          <p:cNvSpPr txBox="1">
            <a:spLocks noGrp="1"/>
          </p:cNvSpPr>
          <p:nvPr>
            <p:ph type="ctrTitle"/>
          </p:nvPr>
        </p:nvSpPr>
        <p:spPr>
          <a:xfrm>
            <a:off x="0" y="212533"/>
            <a:ext cx="12268200" cy="219321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2700"/>
              <a:buFont typeface="Times New Roman"/>
              <a:buNone/>
            </a:pPr>
            <a:r>
              <a:rPr lang="en-IN" sz="3600" b="1">
                <a:latin typeface="Times New Roman"/>
                <a:ea typeface="Times New Roman"/>
                <a:cs typeface="Times New Roman"/>
                <a:sym typeface="Times New Roman"/>
              </a:rPr>
              <a:t>Heart Disease Prediction </a:t>
            </a:r>
            <a:br>
              <a:rPr lang="en-IN" sz="3600" b="1">
                <a:latin typeface="Times New Roman"/>
                <a:ea typeface="Times New Roman"/>
                <a:cs typeface="Times New Roman"/>
                <a:sym typeface="Times New Roman"/>
              </a:rPr>
            </a:br>
            <a:r>
              <a:rPr lang="en-IN" sz="3600" b="1">
                <a:latin typeface="Times New Roman"/>
                <a:ea typeface="Times New Roman"/>
                <a:cs typeface="Times New Roman"/>
                <a:sym typeface="Times New Roman"/>
              </a:rPr>
              <a:t>using </a:t>
            </a:r>
            <a:br>
              <a:rPr lang="en-IN" sz="3600" b="1">
                <a:latin typeface="Times New Roman"/>
                <a:ea typeface="Times New Roman"/>
                <a:cs typeface="Times New Roman"/>
                <a:sym typeface="Times New Roman"/>
              </a:rPr>
            </a:br>
            <a:r>
              <a:rPr lang="en-IN" sz="3600" b="1">
                <a:latin typeface="Times New Roman"/>
                <a:ea typeface="Times New Roman"/>
                <a:cs typeface="Times New Roman"/>
                <a:sym typeface="Times New Roman"/>
              </a:rPr>
              <a:t>Machine Learning</a:t>
            </a:r>
            <a:br>
              <a:rPr lang="en-I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p:txBody>
      </p:sp>
      <p:sp>
        <p:nvSpPr>
          <p:cNvPr id="165" name="Google Shape;165;p18"/>
          <p:cNvSpPr txBox="1">
            <a:spLocks noGrp="1"/>
          </p:cNvSpPr>
          <p:nvPr>
            <p:ph type="subTitle" idx="1"/>
          </p:nvPr>
        </p:nvSpPr>
        <p:spPr>
          <a:xfrm>
            <a:off x="0" y="5002349"/>
            <a:ext cx="6096000" cy="1910079"/>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900"/>
              <a:buNone/>
            </a:pPr>
            <a:r>
              <a:rPr lang="en-IN">
                <a:solidFill>
                  <a:schemeClr val="dk2"/>
                </a:solidFill>
                <a:latin typeface="Times New Roman"/>
                <a:ea typeface="Times New Roman"/>
                <a:cs typeface="Times New Roman"/>
                <a:sym typeface="Times New Roman"/>
              </a:rPr>
              <a:t>Submitted by: - </a:t>
            </a:r>
            <a:endParaRPr>
              <a:solidFill>
                <a:schemeClr val="dk2"/>
              </a:solidFill>
            </a:endParaRPr>
          </a:p>
          <a:p>
            <a:pPr marL="0" lvl="0" indent="0" algn="l" rtl="0">
              <a:lnSpc>
                <a:spcPct val="80000"/>
              </a:lnSpc>
              <a:spcBef>
                <a:spcPts val="1000"/>
              </a:spcBef>
              <a:spcAft>
                <a:spcPts val="0"/>
              </a:spcAft>
              <a:buSzPts val="900"/>
              <a:buNone/>
            </a:pPr>
            <a:r>
              <a:rPr lang="en-IN" b="1">
                <a:solidFill>
                  <a:schemeClr val="dk2"/>
                </a:solidFill>
                <a:latin typeface="Times New Roman"/>
                <a:ea typeface="Times New Roman"/>
                <a:cs typeface="Times New Roman"/>
                <a:sym typeface="Times New Roman"/>
              </a:rPr>
              <a:t>Satish Shriwas-1805210046</a:t>
            </a:r>
            <a:endParaRPr b="1">
              <a:solidFill>
                <a:schemeClr val="dk2"/>
              </a:solidFill>
              <a:latin typeface="Times New Roman"/>
              <a:ea typeface="Times New Roman"/>
              <a:cs typeface="Times New Roman"/>
              <a:sym typeface="Times New Roman"/>
            </a:endParaRPr>
          </a:p>
          <a:p>
            <a:pPr marL="0" lvl="0" indent="0" algn="l" rtl="0">
              <a:lnSpc>
                <a:spcPct val="80000"/>
              </a:lnSpc>
              <a:spcBef>
                <a:spcPts val="1000"/>
              </a:spcBef>
              <a:spcAft>
                <a:spcPts val="0"/>
              </a:spcAft>
              <a:buSzPts val="900"/>
              <a:buNone/>
            </a:pPr>
            <a:r>
              <a:rPr lang="en-IN" b="1">
                <a:solidFill>
                  <a:schemeClr val="dk2"/>
                </a:solidFill>
                <a:latin typeface="Times New Roman"/>
                <a:ea typeface="Times New Roman"/>
                <a:cs typeface="Times New Roman"/>
                <a:sym typeface="Times New Roman"/>
              </a:rPr>
              <a:t>Sudhanshu Singh-1805210056</a:t>
            </a:r>
            <a:endParaRPr b="1">
              <a:solidFill>
                <a:schemeClr val="dk2"/>
              </a:solidFill>
              <a:latin typeface="Times New Roman"/>
              <a:ea typeface="Times New Roman"/>
              <a:cs typeface="Times New Roman"/>
              <a:sym typeface="Times New Roman"/>
            </a:endParaRPr>
          </a:p>
          <a:p>
            <a:pPr marL="0" lvl="0" indent="0" algn="l" rtl="0">
              <a:lnSpc>
                <a:spcPct val="80000"/>
              </a:lnSpc>
              <a:spcBef>
                <a:spcPts val="1000"/>
              </a:spcBef>
              <a:spcAft>
                <a:spcPts val="0"/>
              </a:spcAft>
              <a:buSzPts val="900"/>
              <a:buNone/>
            </a:pPr>
            <a:r>
              <a:rPr lang="en-IN" b="1">
                <a:solidFill>
                  <a:schemeClr val="dk2"/>
                </a:solidFill>
                <a:latin typeface="Times New Roman"/>
                <a:ea typeface="Times New Roman"/>
                <a:cs typeface="Times New Roman"/>
                <a:sym typeface="Times New Roman"/>
              </a:rPr>
              <a:t>Shweta-1805210054</a:t>
            </a:r>
            <a:endParaRPr>
              <a:solidFill>
                <a:schemeClr val="dk2"/>
              </a:solidFill>
              <a:latin typeface="Times New Roman"/>
              <a:ea typeface="Times New Roman"/>
              <a:cs typeface="Times New Roman"/>
              <a:sym typeface="Times New Roman"/>
            </a:endParaRPr>
          </a:p>
          <a:p>
            <a:pPr marL="0" lvl="0" indent="0" algn="l" rtl="0">
              <a:lnSpc>
                <a:spcPct val="80000"/>
              </a:lnSpc>
              <a:spcBef>
                <a:spcPts val="1000"/>
              </a:spcBef>
              <a:spcAft>
                <a:spcPts val="0"/>
              </a:spcAft>
              <a:buSzPts val="900"/>
              <a:buNone/>
            </a:pPr>
            <a:endParaRPr>
              <a:solidFill>
                <a:schemeClr val="dk2"/>
              </a:solidFill>
              <a:latin typeface="Times New Roman"/>
              <a:ea typeface="Times New Roman"/>
              <a:cs typeface="Times New Roman"/>
              <a:sym typeface="Times New Roman"/>
            </a:endParaRPr>
          </a:p>
        </p:txBody>
      </p:sp>
      <p:sp>
        <p:nvSpPr>
          <p:cNvPr id="166" name="Google Shape;166;p18"/>
          <p:cNvSpPr/>
          <p:nvPr/>
        </p:nvSpPr>
        <p:spPr>
          <a:xfrm>
            <a:off x="0" y="2405743"/>
            <a:ext cx="12192000" cy="23513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Times"/>
              <a:buNone/>
            </a:pPr>
            <a:r>
              <a:rPr lang="en-IN" sz="1800" b="1" i="0" u="none" strike="noStrike" cap="none">
                <a:solidFill>
                  <a:schemeClr val="dk2"/>
                </a:solidFill>
                <a:latin typeface="Times"/>
                <a:ea typeface="Times"/>
                <a:cs typeface="Times"/>
                <a:sym typeface="Times"/>
              </a:rPr>
              <a:t>COMPUTER SCIENCE AND ENGINEERING </a:t>
            </a:r>
            <a:endParaRPr/>
          </a:p>
          <a:p>
            <a:pPr marL="0" marR="0" lvl="0" indent="0" algn="ctr" rtl="0">
              <a:lnSpc>
                <a:spcPct val="100000"/>
              </a:lnSpc>
              <a:spcBef>
                <a:spcPts val="0"/>
              </a:spcBef>
              <a:spcAft>
                <a:spcPts val="0"/>
              </a:spcAft>
              <a:buClr>
                <a:schemeClr val="dk1"/>
              </a:buClr>
              <a:buSzPts val="1200"/>
              <a:buFont typeface="Times"/>
              <a:buNone/>
            </a:pPr>
            <a:endParaRPr sz="10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Clr>
                <a:schemeClr val="dk1"/>
              </a:buClr>
              <a:buSzPts val="1600"/>
              <a:buFont typeface="Times New Roman"/>
              <a:buNone/>
            </a:pPr>
            <a:r>
              <a:rPr lang="en-IN" sz="1800" b="0" i="0" u="none" strike="noStrike" cap="none">
                <a:solidFill>
                  <a:schemeClr val="dk2"/>
                </a:solidFill>
                <a:latin typeface="Times New Roman"/>
                <a:ea typeface="Times New Roman"/>
                <a:cs typeface="Times New Roman"/>
                <a:sym typeface="Times New Roman"/>
              </a:rPr>
              <a:t>Institute of Engineering and Technology, </a:t>
            </a:r>
            <a:endParaRPr/>
          </a:p>
          <a:p>
            <a:pPr marL="0" marR="0" lvl="0" indent="0" algn="ctr" rtl="0">
              <a:lnSpc>
                <a:spcPct val="100000"/>
              </a:lnSpc>
              <a:spcBef>
                <a:spcPts val="0"/>
              </a:spcBef>
              <a:spcAft>
                <a:spcPts val="0"/>
              </a:spcAft>
              <a:buClr>
                <a:schemeClr val="dk1"/>
              </a:buClr>
              <a:buSzPts val="1600"/>
              <a:buFont typeface="Times New Roman"/>
              <a:buNone/>
            </a:pPr>
            <a:r>
              <a:rPr lang="en-IN" sz="1800" b="0" i="0" u="none" strike="noStrike" cap="none">
                <a:solidFill>
                  <a:schemeClr val="dk2"/>
                </a:solidFill>
                <a:latin typeface="Times New Roman"/>
                <a:ea typeface="Times New Roman"/>
                <a:cs typeface="Times New Roman"/>
                <a:sym typeface="Times New Roman"/>
              </a:rPr>
              <a:t>Lucknow</a:t>
            </a:r>
            <a:br>
              <a:rPr lang="en-IN" sz="1800" b="0" i="0" u="none" strike="noStrike" cap="none">
                <a:solidFill>
                  <a:schemeClr val="dk2"/>
                </a:solidFill>
                <a:latin typeface="Times New Roman"/>
                <a:ea typeface="Times New Roman"/>
                <a:cs typeface="Times New Roman"/>
                <a:sym typeface="Times New Roman"/>
              </a:rPr>
            </a:br>
            <a:r>
              <a:rPr lang="en-IN" sz="1800" b="0" i="0" u="none" strike="noStrike" cap="none">
                <a:solidFill>
                  <a:schemeClr val="dk2"/>
                </a:solidFill>
                <a:latin typeface="Times New Roman"/>
                <a:ea typeface="Times New Roman"/>
                <a:cs typeface="Times New Roman"/>
                <a:sym typeface="Times New Roman"/>
              </a:rPr>
              <a:t>Dr. A.P.J. Abdul Kalam Technical University, Lucknow, Uttar Pradesh.</a:t>
            </a:r>
            <a:endParaRPr sz="2000" b="0" i="0" u="none" strike="noStrike" cap="none">
              <a:solidFill>
                <a:schemeClr val="dk2"/>
              </a:solidFill>
              <a:latin typeface="Arial"/>
              <a:ea typeface="Arial"/>
              <a:cs typeface="Arial"/>
              <a:sym typeface="Arial"/>
            </a:endParaRPr>
          </a:p>
        </p:txBody>
      </p:sp>
      <p:pic>
        <p:nvPicPr>
          <p:cNvPr id="167" name="Google Shape;167;p18" descr="page1image40898416"/>
          <p:cNvPicPr preferRelativeResize="0"/>
          <p:nvPr/>
        </p:nvPicPr>
        <p:blipFill rotWithShape="1">
          <a:blip r:embed="rId3">
            <a:alphaModFix/>
          </a:blip>
          <a:srcRect/>
          <a:stretch/>
        </p:blipFill>
        <p:spPr>
          <a:xfrm>
            <a:off x="483508" y="457200"/>
            <a:ext cx="1155700" cy="1117601"/>
          </a:xfrm>
          <a:prstGeom prst="rect">
            <a:avLst/>
          </a:prstGeom>
          <a:noFill/>
          <a:ln>
            <a:noFill/>
          </a:ln>
        </p:spPr>
      </p:pic>
      <p:sp>
        <p:nvSpPr>
          <p:cNvPr id="168" name="Google Shape;168;p18"/>
          <p:cNvSpPr txBox="1"/>
          <p:nvPr/>
        </p:nvSpPr>
        <p:spPr>
          <a:xfrm>
            <a:off x="6096000" y="5002349"/>
            <a:ext cx="6096000" cy="1363450"/>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Clr>
                <a:schemeClr val="dk2"/>
              </a:buClr>
              <a:buSzPts val="900"/>
              <a:buFont typeface="Times New Roman"/>
              <a:buNone/>
            </a:pPr>
            <a:r>
              <a:rPr lang="en-IN" sz="1800" b="0" i="0" u="none" strike="noStrike" cap="none">
                <a:solidFill>
                  <a:schemeClr val="dk2"/>
                </a:solidFill>
                <a:latin typeface="Times New Roman"/>
                <a:ea typeface="Times New Roman"/>
                <a:cs typeface="Times New Roman"/>
                <a:sym typeface="Times New Roman"/>
              </a:rPr>
              <a:t>Under the guidance of: - </a:t>
            </a:r>
            <a:endParaRPr sz="1800" b="0" i="0" u="none" strike="noStrike" cap="none">
              <a:solidFill>
                <a:schemeClr val="dk2"/>
              </a:solidFill>
              <a:latin typeface="Century Gothic"/>
              <a:ea typeface="Century Gothic"/>
              <a:cs typeface="Century Gothic"/>
              <a:sym typeface="Century Gothic"/>
            </a:endParaRPr>
          </a:p>
          <a:p>
            <a:pPr marL="0" marR="0" lvl="0" indent="0" algn="r" rtl="0">
              <a:lnSpc>
                <a:spcPct val="80000"/>
              </a:lnSpc>
              <a:spcBef>
                <a:spcPts val="1000"/>
              </a:spcBef>
              <a:spcAft>
                <a:spcPts val="0"/>
              </a:spcAft>
              <a:buClr>
                <a:schemeClr val="dk2"/>
              </a:buClr>
              <a:buSzPts val="900"/>
              <a:buFont typeface="Times New Roman"/>
              <a:buNone/>
            </a:pPr>
            <a:r>
              <a:rPr lang="en-IN" sz="1800" b="1" i="0" u="sng" strike="noStrike" cap="none">
                <a:solidFill>
                  <a:schemeClr val="dk2"/>
                </a:solidFill>
                <a:latin typeface="Times New Roman"/>
                <a:ea typeface="Times New Roman"/>
                <a:cs typeface="Times New Roman"/>
                <a:sym typeface="Times New Roman"/>
              </a:rPr>
              <a:t>Dr. Pawan Kumar Tiwari </a:t>
            </a:r>
            <a:endParaRPr/>
          </a:p>
          <a:p>
            <a:pPr marL="0" marR="0" lvl="0" indent="0" algn="r" rtl="0">
              <a:lnSpc>
                <a:spcPct val="80000"/>
              </a:lnSpc>
              <a:spcBef>
                <a:spcPts val="1000"/>
              </a:spcBef>
              <a:spcAft>
                <a:spcPts val="0"/>
              </a:spcAft>
              <a:buClr>
                <a:schemeClr val="dk2"/>
              </a:buClr>
              <a:buSzPts val="900"/>
              <a:buFont typeface="Times New Roman"/>
              <a:buNone/>
            </a:pPr>
            <a:r>
              <a:rPr lang="en-IN" sz="1800" b="1" i="0" u="sng" strike="noStrike" cap="none">
                <a:solidFill>
                  <a:schemeClr val="dk2"/>
                </a:solidFill>
                <a:latin typeface="Times New Roman"/>
                <a:ea typeface="Times New Roman"/>
                <a:cs typeface="Times New Roman"/>
                <a:sym typeface="Times New Roman"/>
              </a:rPr>
              <a:t>&amp; </a:t>
            </a:r>
            <a:endParaRPr/>
          </a:p>
          <a:p>
            <a:pPr marL="0" marR="0" lvl="0" indent="0" algn="r" rtl="0">
              <a:lnSpc>
                <a:spcPct val="80000"/>
              </a:lnSpc>
              <a:spcBef>
                <a:spcPts val="1000"/>
              </a:spcBef>
              <a:spcAft>
                <a:spcPts val="0"/>
              </a:spcAft>
              <a:buClr>
                <a:schemeClr val="dk2"/>
              </a:buClr>
              <a:buSzPts val="900"/>
              <a:buFont typeface="Times New Roman"/>
              <a:buNone/>
            </a:pPr>
            <a:r>
              <a:rPr lang="en-IN" sz="1800" b="1" i="0" u="sng" strike="noStrike" cap="none">
                <a:solidFill>
                  <a:schemeClr val="dk2"/>
                </a:solidFill>
                <a:latin typeface="Times New Roman"/>
                <a:ea typeface="Times New Roman"/>
                <a:cs typeface="Times New Roman"/>
                <a:sym typeface="Times New Roman"/>
              </a:rPr>
              <a:t>Ms. Pratibha Pandey </a:t>
            </a:r>
            <a:endParaRPr sz="1800" b="0" i="0" u="none" strike="noStrike" cap="none">
              <a:solidFill>
                <a:schemeClr val="dk2"/>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2895600" y="406050"/>
            <a:ext cx="12192000" cy="6429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None/>
            </a:pPr>
            <a:r>
              <a:rPr lang="en-IN" sz="2400">
                <a:latin typeface="Times New Roman"/>
                <a:ea typeface="Times New Roman"/>
                <a:cs typeface="Times New Roman"/>
                <a:sym typeface="Times New Roman"/>
              </a:rPr>
              <a:t>LITERATURE SURVEY CONTD.</a:t>
            </a:r>
            <a:endParaRPr/>
          </a:p>
        </p:txBody>
      </p:sp>
      <p:sp>
        <p:nvSpPr>
          <p:cNvPr id="223" name="Google Shape;223;p27"/>
          <p:cNvSpPr txBox="1">
            <a:spLocks noGrp="1"/>
          </p:cNvSpPr>
          <p:nvPr>
            <p:ph type="body" idx="1"/>
          </p:nvPr>
        </p:nvSpPr>
        <p:spPr>
          <a:xfrm>
            <a:off x="651075" y="1177450"/>
            <a:ext cx="5187600" cy="47724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1000"/>
              </a:spcBef>
              <a:spcAft>
                <a:spcPts val="0"/>
              </a:spcAft>
              <a:buNone/>
            </a:pPr>
            <a:r>
              <a:rPr lang="en-IN" b="1">
                <a:solidFill>
                  <a:schemeClr val="dk2"/>
                </a:solidFill>
                <a:latin typeface="Arial"/>
                <a:ea typeface="Arial"/>
                <a:cs typeface="Arial"/>
                <a:sym typeface="Arial"/>
              </a:rPr>
              <a:t>4. Same Heart Disease Different ML Models    </a:t>
            </a:r>
            <a:r>
              <a:rPr lang="en-IN">
                <a:solidFill>
                  <a:schemeClr val="dk2"/>
                </a:solidFill>
                <a:latin typeface="Arial"/>
                <a:ea typeface="Arial"/>
                <a:cs typeface="Arial"/>
                <a:sym typeface="Arial"/>
              </a:rPr>
              <a:t>An expert medical diagnosis system was developed using Decision Tree , Naive Bayes and Neural Network by Palaniappan and Awang.[7]</a:t>
            </a:r>
            <a:endParaRPr>
              <a:solidFill>
                <a:schemeClr val="dk2"/>
              </a:solidFill>
              <a:latin typeface="Arial"/>
              <a:ea typeface="Arial"/>
              <a:cs typeface="Arial"/>
              <a:sym typeface="Arial"/>
            </a:endParaRPr>
          </a:p>
          <a:p>
            <a:pPr marL="0" lvl="0" indent="0" algn="just" rtl="0">
              <a:lnSpc>
                <a:spcPct val="100000"/>
              </a:lnSpc>
              <a:spcBef>
                <a:spcPts val="1000"/>
              </a:spcBef>
              <a:spcAft>
                <a:spcPts val="0"/>
              </a:spcAft>
              <a:buNone/>
            </a:pPr>
            <a:r>
              <a:rPr lang="en-IN" b="1">
                <a:solidFill>
                  <a:schemeClr val="dk2"/>
                </a:solidFill>
                <a:latin typeface="Arial"/>
                <a:ea typeface="Arial"/>
                <a:cs typeface="Arial"/>
                <a:sym typeface="Arial"/>
              </a:rPr>
              <a:t>5. Different Disease and Different ML Models</a:t>
            </a:r>
            <a:r>
              <a:rPr lang="en-IN">
                <a:solidFill>
                  <a:schemeClr val="dk2"/>
                </a:solidFill>
                <a:latin typeface="Arial"/>
                <a:ea typeface="Arial"/>
                <a:cs typeface="Arial"/>
                <a:sym typeface="Arial"/>
              </a:rPr>
              <a:t>:According to Afifa Akhtar, Susmita Roy Tithi and Fahimul Aleem in a study, a specific model provides the most accurate results for a specific type of heart disease.[6]</a:t>
            </a:r>
            <a:endParaRPr>
              <a:solidFill>
                <a:schemeClr val="dk2"/>
              </a:solidFill>
              <a:latin typeface="Arial"/>
              <a:ea typeface="Arial"/>
              <a:cs typeface="Arial"/>
              <a:sym typeface="Arial"/>
            </a:endParaRPr>
          </a:p>
          <a:p>
            <a:pPr marL="0" lvl="0" indent="0" algn="just" rtl="0">
              <a:lnSpc>
                <a:spcPct val="100000"/>
              </a:lnSpc>
              <a:spcBef>
                <a:spcPts val="1000"/>
              </a:spcBef>
              <a:spcAft>
                <a:spcPts val="0"/>
              </a:spcAft>
              <a:buNone/>
            </a:pPr>
            <a:r>
              <a:rPr lang="en-IN">
                <a:solidFill>
                  <a:schemeClr val="dk2"/>
                </a:solidFill>
                <a:latin typeface="Arial"/>
                <a:ea typeface="Arial"/>
                <a:cs typeface="Arial"/>
                <a:sym typeface="Arial"/>
              </a:rPr>
              <a:t>Based on the data available, there is variation in prediction accuracy. Less Data Less Accuracy</a:t>
            </a:r>
            <a:endParaRPr>
              <a:solidFill>
                <a:schemeClr val="dk2"/>
              </a:solidFill>
              <a:latin typeface="Arial"/>
              <a:ea typeface="Arial"/>
              <a:cs typeface="Arial"/>
              <a:sym typeface="Arial"/>
            </a:endParaRPr>
          </a:p>
          <a:p>
            <a:pPr marL="457200" lvl="0" indent="-330200" algn="just" rtl="0">
              <a:lnSpc>
                <a:spcPct val="100000"/>
              </a:lnSpc>
              <a:spcBef>
                <a:spcPts val="0"/>
              </a:spcBef>
              <a:spcAft>
                <a:spcPts val="0"/>
              </a:spcAft>
              <a:buClr>
                <a:schemeClr val="dk2"/>
              </a:buClr>
              <a:buSzPts val="1600"/>
              <a:buFont typeface="Arial"/>
              <a:buChar char="●"/>
            </a:pPr>
            <a:r>
              <a:rPr lang="en-IN">
                <a:solidFill>
                  <a:schemeClr val="dk2"/>
                </a:solidFill>
                <a:latin typeface="Arial"/>
                <a:ea typeface="Arial"/>
                <a:cs typeface="Arial"/>
                <a:sym typeface="Arial"/>
              </a:rPr>
              <a:t>Different Feature contributes differently</a:t>
            </a:r>
            <a:endParaRPr>
              <a:solidFill>
                <a:schemeClr val="dk2"/>
              </a:solidFill>
              <a:latin typeface="Arial"/>
              <a:ea typeface="Arial"/>
              <a:cs typeface="Arial"/>
              <a:sym typeface="Arial"/>
            </a:endParaRPr>
          </a:p>
          <a:p>
            <a:pPr marL="127000" lvl="0" indent="0" algn="just" rtl="0">
              <a:lnSpc>
                <a:spcPct val="100000"/>
              </a:lnSpc>
              <a:spcBef>
                <a:spcPts val="0"/>
              </a:spcBef>
              <a:spcAft>
                <a:spcPts val="0"/>
              </a:spcAft>
              <a:buClr>
                <a:srgbClr val="FFFFFF"/>
              </a:buClr>
              <a:buSzPts val="1600"/>
              <a:buNone/>
            </a:pPr>
            <a:endParaRPr>
              <a:solidFill>
                <a:schemeClr val="dk2"/>
              </a:solidFill>
              <a:latin typeface="Arial"/>
              <a:ea typeface="Arial"/>
              <a:cs typeface="Arial"/>
              <a:sym typeface="Arial"/>
            </a:endParaRPr>
          </a:p>
          <a:p>
            <a:pPr marL="127000" lvl="0" indent="0" algn="just" rtl="0">
              <a:lnSpc>
                <a:spcPct val="100000"/>
              </a:lnSpc>
              <a:spcBef>
                <a:spcPts val="0"/>
              </a:spcBef>
              <a:spcAft>
                <a:spcPts val="0"/>
              </a:spcAft>
              <a:buClr>
                <a:srgbClr val="FFFFFF"/>
              </a:buClr>
              <a:buSzPts val="1600"/>
              <a:buNone/>
            </a:pPr>
            <a:r>
              <a:rPr lang="en-IN" b="1">
                <a:solidFill>
                  <a:schemeClr val="dk2"/>
                </a:solidFill>
                <a:latin typeface="Arial"/>
                <a:ea typeface="Arial"/>
                <a:cs typeface="Arial"/>
                <a:sym typeface="Arial"/>
              </a:rPr>
              <a:t>These are solved using Feature Selection Algorithms.</a:t>
            </a:r>
            <a:endParaRPr>
              <a:solidFill>
                <a:schemeClr val="dk2"/>
              </a:solidFill>
              <a:latin typeface="Arial"/>
              <a:ea typeface="Arial"/>
              <a:cs typeface="Arial"/>
              <a:sym typeface="Arial"/>
            </a:endParaRPr>
          </a:p>
        </p:txBody>
      </p:sp>
      <p:graphicFrame>
        <p:nvGraphicFramePr>
          <p:cNvPr id="224" name="Google Shape;224;p27"/>
          <p:cNvGraphicFramePr/>
          <p:nvPr/>
        </p:nvGraphicFramePr>
        <p:xfrm>
          <a:off x="6007150" y="1038800"/>
          <a:ext cx="3000000" cy="3000000"/>
        </p:xfrm>
        <a:graphic>
          <a:graphicData uri="http://schemas.openxmlformats.org/drawingml/2006/table">
            <a:tbl>
              <a:tblPr>
                <a:noFill/>
                <a:tableStyleId>{5F74F48C-6BC6-499B-89A2-122CA834F106}</a:tableStyleId>
              </a:tblPr>
              <a:tblGrid>
                <a:gridCol w="2938425">
                  <a:extLst>
                    <a:ext uri="{9D8B030D-6E8A-4147-A177-3AD203B41FA5}">
                      <a16:colId xmlns:a16="http://schemas.microsoft.com/office/drawing/2014/main" val="20000"/>
                    </a:ext>
                  </a:extLst>
                </a:gridCol>
                <a:gridCol w="2938425">
                  <a:extLst>
                    <a:ext uri="{9D8B030D-6E8A-4147-A177-3AD203B41FA5}">
                      <a16:colId xmlns:a16="http://schemas.microsoft.com/office/drawing/2014/main" val="20001"/>
                    </a:ext>
                  </a:extLst>
                </a:gridCol>
              </a:tblGrid>
              <a:tr h="396200">
                <a:tc>
                  <a:txBody>
                    <a:bodyPr/>
                    <a:lstStyle/>
                    <a:p>
                      <a:pPr marL="0" marR="0" lvl="0" indent="0" algn="ctr" rtl="0">
                        <a:spcBef>
                          <a:spcPts val="0"/>
                        </a:spcBef>
                        <a:spcAft>
                          <a:spcPts val="0"/>
                        </a:spcAft>
                        <a:buClr>
                          <a:schemeClr val="dk2"/>
                        </a:buClr>
                        <a:buSzPts val="1800"/>
                        <a:buFont typeface="Century Gothic"/>
                        <a:buNone/>
                      </a:pPr>
                      <a:r>
                        <a:rPr lang="en-IN" sz="1800" b="1" u="none" strike="noStrike" cap="none">
                          <a:solidFill>
                            <a:schemeClr val="dk2"/>
                          </a:solidFill>
                        </a:rPr>
                        <a:t>ALGORITHM </a:t>
                      </a:r>
                      <a:endParaRPr sz="1800" b="1" u="none" strike="noStrike" cap="none">
                        <a:solidFill>
                          <a:schemeClr val="dk2"/>
                        </a:solidFill>
                      </a:endParaRPr>
                    </a:p>
                  </a:txBody>
                  <a:tcPr marL="91425" marR="91425" marT="91425" marB="91425"/>
                </a:tc>
                <a:tc>
                  <a:txBody>
                    <a:bodyPr/>
                    <a:lstStyle/>
                    <a:p>
                      <a:pPr marL="0" marR="0" lvl="0" indent="0" algn="ctr" rtl="0">
                        <a:spcBef>
                          <a:spcPts val="0"/>
                        </a:spcBef>
                        <a:spcAft>
                          <a:spcPts val="0"/>
                        </a:spcAft>
                        <a:buClr>
                          <a:schemeClr val="dk2"/>
                        </a:buClr>
                        <a:buSzPts val="1800"/>
                        <a:buFont typeface="Century Gothic"/>
                        <a:buNone/>
                      </a:pPr>
                      <a:r>
                        <a:rPr lang="en-IN" sz="1800" b="1" u="none" strike="noStrike" cap="none">
                          <a:solidFill>
                            <a:schemeClr val="dk2"/>
                          </a:solidFill>
                        </a:rPr>
                        <a:t>ACCURACY</a:t>
                      </a:r>
                      <a:endParaRPr sz="1800" b="1" u="none" strike="noStrike" cap="none">
                        <a:solidFill>
                          <a:schemeClr val="dk2"/>
                        </a:solidFill>
                      </a:endParaRPr>
                    </a:p>
                  </a:txBody>
                  <a:tcPr marL="91425" marR="91425" marT="91425" marB="91425"/>
                </a:tc>
                <a:extLst>
                  <a:ext uri="{0D108BD9-81ED-4DB2-BD59-A6C34878D82A}">
                    <a16:rowId xmlns:a16="http://schemas.microsoft.com/office/drawing/2014/main" val="10000"/>
                  </a:ext>
                </a:extLst>
              </a:tr>
              <a:tr h="3962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Decision Tree</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80.40%</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1"/>
                  </a:ext>
                </a:extLst>
              </a:tr>
              <a:tr h="3962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Naive Bayes</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86.12%</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Neural Network</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85.68%</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25" name="Google Shape;225;p27"/>
          <p:cNvGraphicFramePr/>
          <p:nvPr/>
        </p:nvGraphicFramePr>
        <p:xfrm>
          <a:off x="6007150" y="2982200"/>
          <a:ext cx="3000000" cy="3000000"/>
        </p:xfrm>
        <a:graphic>
          <a:graphicData uri="http://schemas.openxmlformats.org/drawingml/2006/table">
            <a:tbl>
              <a:tblPr>
                <a:noFill/>
                <a:tableStyleId>{5F74F48C-6BC6-499B-89A2-122CA834F106}</a:tableStyleId>
              </a:tblPr>
              <a:tblGrid>
                <a:gridCol w="1958950">
                  <a:extLst>
                    <a:ext uri="{9D8B030D-6E8A-4147-A177-3AD203B41FA5}">
                      <a16:colId xmlns:a16="http://schemas.microsoft.com/office/drawing/2014/main" val="20000"/>
                    </a:ext>
                  </a:extLst>
                </a:gridCol>
                <a:gridCol w="1958950">
                  <a:extLst>
                    <a:ext uri="{9D8B030D-6E8A-4147-A177-3AD203B41FA5}">
                      <a16:colId xmlns:a16="http://schemas.microsoft.com/office/drawing/2014/main" val="20001"/>
                    </a:ext>
                  </a:extLst>
                </a:gridCol>
                <a:gridCol w="1958950">
                  <a:extLst>
                    <a:ext uri="{9D8B030D-6E8A-4147-A177-3AD203B41FA5}">
                      <a16:colId xmlns:a16="http://schemas.microsoft.com/office/drawing/2014/main" val="20002"/>
                    </a:ext>
                  </a:extLst>
                </a:gridCol>
              </a:tblGrid>
              <a:tr h="461400">
                <a:tc>
                  <a:txBody>
                    <a:bodyPr/>
                    <a:lstStyle/>
                    <a:p>
                      <a:pPr marL="0" marR="0" lvl="0" indent="0" algn="ctr" rtl="0">
                        <a:spcBef>
                          <a:spcPts val="0"/>
                        </a:spcBef>
                        <a:spcAft>
                          <a:spcPts val="0"/>
                        </a:spcAft>
                        <a:buClr>
                          <a:schemeClr val="dk2"/>
                        </a:buClr>
                        <a:buSzPts val="1800"/>
                        <a:buFont typeface="Century Gothic"/>
                        <a:buNone/>
                      </a:pPr>
                      <a:r>
                        <a:rPr lang="en-IN" sz="1800" u="none" strike="noStrike" cap="none">
                          <a:solidFill>
                            <a:schemeClr val="dk2"/>
                          </a:solidFill>
                        </a:rPr>
                        <a:t>Disease Name</a:t>
                      </a:r>
                      <a:endParaRPr sz="1800" u="none" strike="noStrike" cap="none">
                        <a:solidFill>
                          <a:schemeClr val="dk2"/>
                        </a:solidFill>
                      </a:endParaRPr>
                    </a:p>
                  </a:txBody>
                  <a:tcPr marL="91425" marR="91425" marT="91425" marB="91425"/>
                </a:tc>
                <a:tc>
                  <a:txBody>
                    <a:bodyPr/>
                    <a:lstStyle/>
                    <a:p>
                      <a:pPr marL="0" marR="0" lvl="0" indent="0" algn="ctr" rtl="0">
                        <a:spcBef>
                          <a:spcPts val="0"/>
                        </a:spcBef>
                        <a:spcAft>
                          <a:spcPts val="0"/>
                        </a:spcAft>
                        <a:buClr>
                          <a:schemeClr val="dk2"/>
                        </a:buClr>
                        <a:buSzPts val="1800"/>
                        <a:buFont typeface="Century Gothic"/>
                        <a:buNone/>
                      </a:pPr>
                      <a:r>
                        <a:rPr lang="en-IN" sz="1800" u="none" strike="noStrike" cap="none">
                          <a:solidFill>
                            <a:schemeClr val="dk2"/>
                          </a:solidFill>
                        </a:rPr>
                        <a:t>Best Algorithm</a:t>
                      </a:r>
                      <a:endParaRPr sz="1800" u="none" strike="noStrike" cap="none">
                        <a:solidFill>
                          <a:schemeClr val="dk2"/>
                        </a:solidFill>
                      </a:endParaRPr>
                    </a:p>
                  </a:txBody>
                  <a:tcPr marL="91425" marR="91425" marT="91425" marB="91425"/>
                </a:tc>
                <a:tc>
                  <a:txBody>
                    <a:bodyPr/>
                    <a:lstStyle/>
                    <a:p>
                      <a:pPr marL="0" marR="0" lvl="0" indent="0" algn="ctr" rtl="0">
                        <a:spcBef>
                          <a:spcPts val="0"/>
                        </a:spcBef>
                        <a:spcAft>
                          <a:spcPts val="0"/>
                        </a:spcAft>
                        <a:buClr>
                          <a:schemeClr val="dk2"/>
                        </a:buClr>
                        <a:buSzPts val="1800"/>
                        <a:buFont typeface="Century Gothic"/>
                        <a:buNone/>
                      </a:pPr>
                      <a:r>
                        <a:rPr lang="en-IN" sz="1800" u="none" strike="noStrike" cap="none">
                          <a:solidFill>
                            <a:schemeClr val="dk2"/>
                          </a:solidFill>
                        </a:rPr>
                        <a:t>Score</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0"/>
                  </a:ext>
                </a:extLst>
              </a:tr>
              <a:tr h="4614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CAD</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Naive Bayes</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94%</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1"/>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Sinus Bradycardia</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Decision Tree</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95%</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2"/>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Sinus Tachycardia</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All except NN</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95%</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3"/>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Myocardial Infarction</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Decision Tree</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96%</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4"/>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Right Bundle Branch Block</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Logistic Regression</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96%</a:t>
                      </a:r>
                      <a:endParaRPr sz="1800" u="none" strike="noStrike" cap="none">
                        <a:solidFill>
                          <a:schemeClr val="dk2"/>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0" y="650625"/>
            <a:ext cx="12192000" cy="795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         FEATURE  SELECTION</a:t>
            </a:r>
            <a:endParaRPr sz="2400">
              <a:latin typeface="Times New Roman"/>
              <a:ea typeface="Times New Roman"/>
              <a:cs typeface="Times New Roman"/>
              <a:sym typeface="Times New Roman"/>
            </a:endParaRPr>
          </a:p>
        </p:txBody>
      </p:sp>
      <p:sp>
        <p:nvSpPr>
          <p:cNvPr id="231" name="Google Shape;231;p28"/>
          <p:cNvSpPr txBox="1">
            <a:spLocks noGrp="1"/>
          </p:cNvSpPr>
          <p:nvPr>
            <p:ph type="body" idx="1"/>
          </p:nvPr>
        </p:nvSpPr>
        <p:spPr>
          <a:xfrm>
            <a:off x="677325" y="1445625"/>
            <a:ext cx="10510200" cy="5187300"/>
          </a:xfrm>
          <a:prstGeom prst="rect">
            <a:avLst/>
          </a:prstGeom>
          <a:noFill/>
          <a:ln>
            <a:noFill/>
          </a:ln>
        </p:spPr>
        <p:txBody>
          <a:bodyPr spcFirstLastPara="1" wrap="square" lIns="91425" tIns="45700" rIns="91425" bIns="45700" anchor="t" anchorCtr="0">
            <a:noAutofit/>
          </a:bodyPr>
          <a:lstStyle/>
          <a:p>
            <a:pPr marL="457200" lvl="0" indent="-355600" algn="just" rtl="0">
              <a:spcBef>
                <a:spcPts val="100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 Age:</a:t>
            </a:r>
            <a:r>
              <a:rPr lang="en-IN" sz="2000">
                <a:solidFill>
                  <a:schemeClr val="dk2"/>
                </a:solidFill>
                <a:latin typeface="Arial"/>
                <a:ea typeface="Arial"/>
                <a:cs typeface="Arial"/>
                <a:sym typeface="Arial"/>
              </a:rPr>
              <a:t>The probability of heart related issue after 60 years of age is very high, so it's important to include age in the heart disease prediction model.Over 80% of heart disease deaths occur in people over the age of 65, according to empirical estimates.</a:t>
            </a:r>
            <a:endParaRPr sz="200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Sex</a:t>
            </a:r>
            <a:r>
              <a:rPr lang="en-IN" sz="2000">
                <a:solidFill>
                  <a:schemeClr val="dk2"/>
                </a:solidFill>
                <a:latin typeface="Arial"/>
                <a:ea typeface="Arial"/>
                <a:cs typeface="Arial"/>
                <a:sym typeface="Arial"/>
              </a:rPr>
              <a:t>: Cardiovascular risk factors are more pronounced in women with clinically manifest heart disease than in men.Females are more likely than males to have their first AMI after smoking.</a:t>
            </a:r>
            <a:endParaRPr sz="200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Resting Blood Pressure :</a:t>
            </a:r>
            <a:r>
              <a:rPr lang="en-IN" sz="2000">
                <a:solidFill>
                  <a:schemeClr val="dk2"/>
                </a:solidFill>
                <a:latin typeface="Arial"/>
                <a:ea typeface="Arial"/>
                <a:cs typeface="Arial"/>
                <a:sym typeface="Arial"/>
              </a:rPr>
              <a:t> (trestbps, Integer, in mmHg)An increased resting heart rate was related to heart disease in both sexes in an annotated study, even after controlling for confounders such as abdominal obesity and general obesity.Resting blood pressure is one of several factors contributing to the risk of heart disease, so it is important to control it.</a:t>
            </a:r>
            <a:endParaRPr sz="200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a:solidFill>
                  <a:schemeClr val="dk2"/>
                </a:solidFill>
                <a:latin typeface="Arial"/>
                <a:ea typeface="Arial"/>
                <a:cs typeface="Arial"/>
                <a:sym typeface="Arial"/>
              </a:rPr>
              <a:t>  </a:t>
            </a:r>
            <a:r>
              <a:rPr lang="en-IN" sz="2000" b="1">
                <a:solidFill>
                  <a:schemeClr val="dk2"/>
                </a:solidFill>
                <a:latin typeface="Arial"/>
                <a:ea typeface="Arial"/>
                <a:cs typeface="Arial"/>
                <a:sym typeface="Arial"/>
              </a:rPr>
              <a:t>Angina </a:t>
            </a:r>
            <a:r>
              <a:rPr lang="en-IN" sz="2000">
                <a:solidFill>
                  <a:schemeClr val="dk2"/>
                </a:solidFill>
                <a:latin typeface="Arial"/>
                <a:ea typeface="Arial"/>
                <a:cs typeface="Arial"/>
                <a:sym typeface="Arial"/>
              </a:rPr>
              <a:t>: Induced during exercise (exang, 0 : no : yes) Reduced blood flow to the heart causes this type of chest pain.The condition is associated with coronary artery disease.Angina pectoris is another name for the symptom.Pain in the chest is commonly described as being squeezing, heavy, or tight.</a:t>
            </a:r>
            <a:endParaRPr sz="200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a:solidFill>
                  <a:schemeClr val="dk2"/>
                </a:solidFill>
                <a:latin typeface="Arial"/>
                <a:ea typeface="Arial"/>
                <a:cs typeface="Arial"/>
                <a:sym typeface="Arial"/>
              </a:rPr>
              <a:t> </a:t>
            </a:r>
            <a:r>
              <a:rPr lang="en-IN" sz="2000" b="1">
                <a:solidFill>
                  <a:schemeClr val="dk2"/>
                </a:solidFill>
                <a:latin typeface="Arial"/>
                <a:ea typeface="Arial"/>
                <a:cs typeface="Arial"/>
                <a:sym typeface="Arial"/>
              </a:rPr>
              <a:t>Highest ST-segment</a:t>
            </a:r>
            <a:r>
              <a:rPr lang="en-IN" sz="2000">
                <a:solidFill>
                  <a:schemeClr val="dk2"/>
                </a:solidFill>
                <a:latin typeface="Arial"/>
                <a:ea typeface="Arial"/>
                <a:cs typeface="Arial"/>
                <a:sym typeface="Arial"/>
              </a:rPr>
              <a:t> (slope, 1: upward slope, 2: flat, 3: downward slope</a:t>
            </a:r>
            <a:endParaRPr sz="2000">
              <a:solidFill>
                <a:schemeClr val="dk2"/>
              </a:solidFill>
              <a:latin typeface="Arial"/>
              <a:ea typeface="Arial"/>
              <a:cs typeface="Arial"/>
              <a:sym typeface="Arial"/>
            </a:endParaRPr>
          </a:p>
          <a:p>
            <a:pPr marL="0" lvl="0" indent="0" algn="just" rtl="0">
              <a:spcBef>
                <a:spcPts val="1000"/>
              </a:spcBef>
              <a:spcAft>
                <a:spcPts val="0"/>
              </a:spcAft>
              <a:buSzPts val="770"/>
              <a:buNone/>
            </a:pP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3346575" y="609600"/>
            <a:ext cx="12192000" cy="6297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FEATURE  SELECTION</a:t>
            </a:r>
            <a:endParaRPr sz="2400">
              <a:latin typeface="Times New Roman"/>
              <a:ea typeface="Times New Roman"/>
              <a:cs typeface="Times New Roman"/>
              <a:sym typeface="Times New Roman"/>
            </a:endParaRPr>
          </a:p>
        </p:txBody>
      </p:sp>
      <p:sp>
        <p:nvSpPr>
          <p:cNvPr id="237" name="Google Shape;237;p29"/>
          <p:cNvSpPr txBox="1">
            <a:spLocks noGrp="1"/>
          </p:cNvSpPr>
          <p:nvPr>
            <p:ph type="body" idx="1"/>
          </p:nvPr>
        </p:nvSpPr>
        <p:spPr>
          <a:xfrm>
            <a:off x="677325" y="1536850"/>
            <a:ext cx="10014600" cy="5321100"/>
          </a:xfrm>
          <a:prstGeom prst="rect">
            <a:avLst/>
          </a:prstGeom>
          <a:noFill/>
          <a:ln>
            <a:noFill/>
          </a:ln>
        </p:spPr>
        <p:txBody>
          <a:bodyPr spcFirstLastPara="1" wrap="square" lIns="91425" tIns="45700" rIns="91425" bIns="45700" anchor="t" anchorCtr="0">
            <a:noAutofit/>
          </a:bodyPr>
          <a:lstStyle/>
          <a:p>
            <a:pPr marL="457200" lvl="0" indent="-355600" algn="just" rtl="0">
              <a:lnSpc>
                <a:spcPct val="90000"/>
              </a:lnSpc>
              <a:spcBef>
                <a:spcPts val="100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 Resting ECG</a:t>
            </a:r>
            <a:r>
              <a:rPr lang="en-IN" sz="2000">
                <a:solidFill>
                  <a:schemeClr val="dk2"/>
                </a:solidFill>
                <a:latin typeface="Arial"/>
                <a:ea typeface="Arial"/>
                <a:cs typeface="Arial"/>
                <a:sym typeface="Arial"/>
              </a:rPr>
              <a:t> (aberration in ST/T-wave): Your heart is affected when the electrical impulses produced by other muscles interfere with the heart's electrical impulses.Heart disease patients' ECGs are characterized by naturalness, making them a good indicator to detect the disease.</a:t>
            </a:r>
            <a:endParaRPr sz="2000">
              <a:solidFill>
                <a:schemeClr val="dk2"/>
              </a:solidFill>
              <a:latin typeface="Arial"/>
              <a:ea typeface="Arial"/>
              <a:cs typeface="Arial"/>
              <a:sym typeface="Arial"/>
            </a:endParaRPr>
          </a:p>
          <a:p>
            <a:pPr marL="457200" lvl="0" indent="-355600" algn="just" rtl="0">
              <a:lnSpc>
                <a:spcPct val="90000"/>
              </a:lnSpc>
              <a:spcBef>
                <a:spcPts val="0"/>
              </a:spcBef>
              <a:spcAft>
                <a:spcPts val="0"/>
              </a:spcAft>
              <a:buClr>
                <a:schemeClr val="dk2"/>
              </a:buClr>
              <a:buSzPts val="2000"/>
              <a:buFont typeface="Times New Roman"/>
              <a:buChar char="🠶"/>
            </a:pPr>
            <a:r>
              <a:rPr lang="en-IN" sz="2000">
                <a:solidFill>
                  <a:schemeClr val="dk2"/>
                </a:solidFill>
                <a:latin typeface="Arial"/>
                <a:ea typeface="Arial"/>
                <a:cs typeface="Arial"/>
                <a:sym typeface="Arial"/>
              </a:rPr>
              <a:t> </a:t>
            </a:r>
            <a:r>
              <a:rPr lang="en-IN" sz="2000" b="1">
                <a:solidFill>
                  <a:schemeClr val="dk2"/>
                </a:solidFill>
                <a:latin typeface="Arial"/>
                <a:ea typeface="Arial"/>
                <a:cs typeface="Arial"/>
                <a:sym typeface="Arial"/>
              </a:rPr>
              <a:t>Classification of Chest-pain:</a:t>
            </a:r>
            <a:endParaRPr sz="2000" b="1">
              <a:solidFill>
                <a:schemeClr val="dk2"/>
              </a:solidFill>
              <a:latin typeface="Arial"/>
              <a:ea typeface="Arial"/>
              <a:cs typeface="Arial"/>
              <a:sym typeface="Arial"/>
            </a:endParaRPr>
          </a:p>
          <a:p>
            <a:pPr marL="457200" lvl="0" indent="0" algn="just" rtl="0">
              <a:lnSpc>
                <a:spcPct val="90000"/>
              </a:lnSpc>
              <a:spcBef>
                <a:spcPts val="1000"/>
              </a:spcBef>
              <a:spcAft>
                <a:spcPts val="0"/>
              </a:spcAft>
              <a:buNone/>
            </a:pPr>
            <a:r>
              <a:rPr lang="en-IN" sz="2000">
                <a:solidFill>
                  <a:srgbClr val="000000"/>
                </a:solidFill>
                <a:latin typeface="Arial"/>
                <a:ea typeface="Arial"/>
                <a:cs typeface="Arial"/>
                <a:sym typeface="Arial"/>
              </a:rPr>
              <a:t>(cp, Integer, myocardial infarction: {1(typical), 2(atypical)} 3: pain, 4: asymptotic) Shown to be closely related to heart related risk factors </a:t>
            </a:r>
            <a:endParaRPr sz="2000">
              <a:solidFill>
                <a:schemeClr val="dk2"/>
              </a:solidFill>
              <a:latin typeface="Arial"/>
              <a:ea typeface="Arial"/>
              <a:cs typeface="Arial"/>
              <a:sym typeface="Arial"/>
            </a:endParaRPr>
          </a:p>
          <a:p>
            <a:pPr marL="457200" lvl="0" indent="-355600" algn="just" rtl="0">
              <a:lnSpc>
                <a:spcPct val="90000"/>
              </a:lnSpc>
              <a:spcBef>
                <a:spcPts val="100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Fasting Blood Sugar </a:t>
            </a:r>
            <a:r>
              <a:rPr lang="en-IN" sz="2000">
                <a:solidFill>
                  <a:schemeClr val="dk2"/>
                </a:solidFill>
                <a:latin typeface="Arial"/>
                <a:ea typeface="Arial"/>
                <a:cs typeface="Arial"/>
                <a:sym typeface="Arial"/>
              </a:rPr>
              <a:t>(fbs, Integer, 1: if fasting blood sugar over 120mg/dl, 0: otherwise)Heart related disease risks and fasting glucose levels tend to follow J shape curves.A glucose level of 85 to 99 mg/dL carries the lowest risk.The risk of heart disease, ischemic heart disease, myocardial infarction, and thrombotic stroke increased progressively when fasting glucose levels reached more than 110 mg/dL, but not the risk of hemorrhagic stroke.A fasting glucose level below 70 mg per dL was associated with increased stroke risk in 15 of 17 patients (hazard ratio 1.0, 95% CI 1.01-1.11) in men, and 1.10, 1.05-1.18 for women.</a:t>
            </a:r>
            <a:endParaRPr sz="2000">
              <a:solidFill>
                <a:schemeClr val="dk2"/>
              </a:solidFill>
              <a:latin typeface="Arial"/>
              <a:ea typeface="Arial"/>
              <a:cs typeface="Arial"/>
              <a:sym typeface="Arial"/>
            </a:endParaRPr>
          </a:p>
          <a:p>
            <a:pPr marL="457200" lvl="0" indent="-355600" algn="just" rtl="0">
              <a:lnSpc>
                <a:spcPct val="90000"/>
              </a:lnSpc>
              <a:spcBef>
                <a:spcPts val="0"/>
              </a:spcBef>
              <a:spcAft>
                <a:spcPts val="0"/>
              </a:spcAft>
              <a:buClr>
                <a:schemeClr val="dk2"/>
              </a:buClr>
              <a:buSzPts val="2000"/>
              <a:buFont typeface="Times New Roman"/>
              <a:buChar char="🠶"/>
            </a:pPr>
            <a:r>
              <a:rPr lang="en-IN" sz="2000" b="1">
                <a:solidFill>
                  <a:schemeClr val="dk2"/>
                </a:solidFill>
                <a:latin typeface="Arial"/>
                <a:ea typeface="Arial"/>
                <a:cs typeface="Arial"/>
                <a:sym typeface="Arial"/>
              </a:rPr>
              <a:t>Flourosopy colored vessels </a:t>
            </a:r>
            <a:r>
              <a:rPr lang="en-IN" sz="2000">
                <a:solidFill>
                  <a:schemeClr val="dk2"/>
                </a:solidFill>
                <a:latin typeface="Arial"/>
                <a:ea typeface="Arial"/>
                <a:cs typeface="Arial"/>
                <a:sym typeface="Arial"/>
              </a:rPr>
              <a:t>(ca, Integer, 0,1,2,3).</a:t>
            </a:r>
            <a:endParaRPr sz="2000">
              <a:solidFill>
                <a:schemeClr val="dk2"/>
              </a:solidFill>
              <a:latin typeface="Arial"/>
              <a:ea typeface="Arial"/>
              <a:cs typeface="Arial"/>
              <a:sym typeface="Arial"/>
            </a:endParaRPr>
          </a:p>
          <a:p>
            <a:pPr marL="0" lvl="0" indent="0" algn="l" rtl="0">
              <a:lnSpc>
                <a:spcPct val="90000"/>
              </a:lnSpc>
              <a:spcBef>
                <a:spcPts val="1000"/>
              </a:spcBef>
              <a:spcAft>
                <a:spcPts val="0"/>
              </a:spcAft>
              <a:buSzPts val="1600"/>
              <a:buNone/>
            </a:pP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687925" y="4717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FEATURE  SELECTION</a:t>
            </a:r>
            <a:endParaRPr sz="2400">
              <a:latin typeface="Times New Roman"/>
              <a:ea typeface="Times New Roman"/>
              <a:cs typeface="Times New Roman"/>
              <a:sym typeface="Times New Roman"/>
            </a:endParaRPr>
          </a:p>
          <a:p>
            <a:pPr marL="0" lvl="0" indent="0" algn="l" rtl="0">
              <a:spcBef>
                <a:spcPts val="0"/>
              </a:spcBef>
              <a:spcAft>
                <a:spcPts val="0"/>
              </a:spcAft>
              <a:buClr>
                <a:srgbClr val="168DBA"/>
              </a:buClr>
              <a:buSzPts val="3600"/>
              <a:buFont typeface="Century Gothic"/>
              <a:buNone/>
            </a:pPr>
            <a:endParaRPr/>
          </a:p>
        </p:txBody>
      </p:sp>
      <p:sp>
        <p:nvSpPr>
          <p:cNvPr id="243" name="Google Shape;243;p30"/>
          <p:cNvSpPr txBox="1">
            <a:spLocks noGrp="1"/>
          </p:cNvSpPr>
          <p:nvPr>
            <p:ph type="body" idx="1"/>
          </p:nvPr>
        </p:nvSpPr>
        <p:spPr>
          <a:xfrm>
            <a:off x="677325" y="1170000"/>
            <a:ext cx="9518700" cy="4695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000000"/>
              </a:buClr>
              <a:buSzPts val="935"/>
              <a:buFont typeface="Arial"/>
              <a:buNone/>
            </a:pPr>
            <a:r>
              <a:rPr lang="en-IN" sz="1645">
                <a:solidFill>
                  <a:schemeClr val="dk2"/>
                </a:solidFill>
                <a:latin typeface="Times New Roman"/>
                <a:ea typeface="Times New Roman"/>
                <a:cs typeface="Times New Roman"/>
                <a:sym typeface="Times New Roman"/>
              </a:rPr>
              <a:t>◼ </a:t>
            </a:r>
            <a:r>
              <a:rPr lang="en-IN" sz="1645" b="1">
                <a:solidFill>
                  <a:schemeClr val="dk2"/>
                </a:solidFill>
                <a:latin typeface="Times New Roman"/>
                <a:ea typeface="Times New Roman"/>
                <a:cs typeface="Times New Roman"/>
                <a:sym typeface="Times New Roman"/>
              </a:rPr>
              <a:t> Serum Cholesterol</a:t>
            </a:r>
            <a:r>
              <a:rPr lang="en-IN" sz="1645">
                <a:solidFill>
                  <a:schemeClr val="dk2"/>
                </a:solidFill>
                <a:latin typeface="Times New Roman"/>
                <a:ea typeface="Times New Roman"/>
                <a:cs typeface="Times New Roman"/>
                <a:sym typeface="Times New Roman"/>
              </a:rPr>
              <a:t> (chol, Integer, in mg/dl) A correlation between serum cholesterol level and coronary heart disease was found to range from 1.3 (95% CI 0.7-2.3) in those with a level between 4.7 and 5.1.However, the difference was less for those with 6.2 mmol/L or more (95 % CI 1.0, 2.7), compared to those who had 4.7 mmol/L or less.In contrast, more active individuals did not experience this.Individuals who participated in lesser physical activity had significantly inverse relative risks for all levels of cholesterol, including cholesterol levels exceeding 6.2 mmol/L (Relative risk = 0.4) (95% CI 0.2, 0.7).</a:t>
            </a: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Clr>
                <a:srgbClr val="000000"/>
              </a:buClr>
              <a:buSzPts val="935"/>
              <a:buFont typeface="Arial"/>
              <a:buNone/>
            </a:pPr>
            <a:r>
              <a:rPr lang="en-IN" sz="1600">
                <a:solidFill>
                  <a:schemeClr val="dk2"/>
                </a:solidFill>
                <a:latin typeface="Times New Roman"/>
                <a:ea typeface="Times New Roman"/>
                <a:cs typeface="Times New Roman"/>
                <a:sym typeface="Times New Roman"/>
              </a:rPr>
              <a:t>◼ </a:t>
            </a:r>
            <a:r>
              <a:rPr lang="en-IN" sz="1645" b="1">
                <a:solidFill>
                  <a:schemeClr val="dk2"/>
                </a:solidFill>
                <a:latin typeface="Times New Roman"/>
                <a:ea typeface="Times New Roman"/>
                <a:cs typeface="Times New Roman"/>
                <a:sym typeface="Times New Roman"/>
              </a:rPr>
              <a:t>Thalassemia</a:t>
            </a:r>
            <a:r>
              <a:rPr lang="en-IN" sz="1645">
                <a:solidFill>
                  <a:schemeClr val="dk2"/>
                </a:solidFill>
                <a:latin typeface="Times New Roman"/>
                <a:ea typeface="Times New Roman"/>
                <a:cs typeface="Times New Roman"/>
                <a:sym typeface="Times New Roman"/>
              </a:rPr>
              <a:t> (thal, Integer, defect: {6(non-fixable), 7(reversible)}, otherwise: 3)Your body has less hemoglobin than normal as a result of this inherited blood disorder.Basically, hemoglobin carries oxygen.If you have thalassemia, you will feel fatigued.</a:t>
            </a: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r>
              <a:rPr lang="en-IN" sz="1600">
                <a:solidFill>
                  <a:schemeClr val="dk2"/>
                </a:solidFill>
                <a:latin typeface="Times New Roman"/>
                <a:ea typeface="Times New Roman"/>
                <a:cs typeface="Times New Roman"/>
                <a:sym typeface="Times New Roman"/>
              </a:rPr>
              <a:t>◼ </a:t>
            </a:r>
            <a:r>
              <a:rPr lang="en-IN" sz="1645">
                <a:solidFill>
                  <a:schemeClr val="dk2"/>
                </a:solidFill>
                <a:latin typeface="Times New Roman"/>
                <a:ea typeface="Times New Roman"/>
                <a:cs typeface="Times New Roman"/>
                <a:sym typeface="Times New Roman"/>
              </a:rPr>
              <a:t> </a:t>
            </a:r>
            <a:r>
              <a:rPr lang="en-IN" sz="1645" b="1">
                <a:solidFill>
                  <a:schemeClr val="dk2"/>
                </a:solidFill>
                <a:latin typeface="Times New Roman"/>
                <a:ea typeface="Times New Roman"/>
                <a:cs typeface="Times New Roman"/>
                <a:sym typeface="Times New Roman"/>
              </a:rPr>
              <a:t>Max heart rate </a:t>
            </a:r>
            <a:r>
              <a:rPr lang="en-IN" sz="1645">
                <a:solidFill>
                  <a:schemeClr val="dk2"/>
                </a:solidFill>
                <a:latin typeface="Times New Roman"/>
                <a:ea typeface="Times New Roman"/>
                <a:cs typeface="Times New Roman"/>
                <a:sym typeface="Times New Roman"/>
              </a:rPr>
              <a:t>achieved (thalach, Integer)Despite controlling for age in the study, the maximum heart rate is correlated with heart failure in the annotated study.Likewise, max heart rate, negatively correlated with access adipose tissue, is an indicator of fitness.So it is a good tool, presumably associated with an inverse relationship between heart disease risk and exercise. </a:t>
            </a: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r>
              <a:rPr lang="en-IN" sz="1600">
                <a:solidFill>
                  <a:schemeClr val="dk2"/>
                </a:solidFill>
                <a:latin typeface="Times New Roman"/>
                <a:ea typeface="Times New Roman"/>
                <a:cs typeface="Times New Roman"/>
                <a:sym typeface="Times New Roman"/>
              </a:rPr>
              <a:t>◼ </a:t>
            </a:r>
            <a:r>
              <a:rPr lang="en-IN" sz="1645">
                <a:solidFill>
                  <a:schemeClr val="dk2"/>
                </a:solidFill>
                <a:latin typeface="Times New Roman"/>
                <a:ea typeface="Times New Roman"/>
                <a:cs typeface="Times New Roman"/>
                <a:sym typeface="Times New Roman"/>
              </a:rPr>
              <a:t> </a:t>
            </a:r>
            <a:r>
              <a:rPr lang="en-IN" sz="1645" b="1">
                <a:solidFill>
                  <a:schemeClr val="dk2"/>
                </a:solidFill>
                <a:latin typeface="Times New Roman"/>
                <a:ea typeface="Times New Roman"/>
                <a:cs typeface="Times New Roman"/>
                <a:sym typeface="Times New Roman"/>
              </a:rPr>
              <a:t>Exercise induced ST </a:t>
            </a:r>
            <a:r>
              <a:rPr lang="en-IN" sz="1645">
                <a:solidFill>
                  <a:schemeClr val="dk2"/>
                </a:solidFill>
                <a:latin typeface="Times New Roman"/>
                <a:ea typeface="Times New Roman"/>
                <a:cs typeface="Times New Roman"/>
                <a:sym typeface="Times New Roman"/>
              </a:rPr>
              <a:t>depression (oldpeak, Integer)In an ECG, exercise-induced ST segment depression is defined as a horizontal or downsloping ST depression greater than 1.0 mm at 80 ms after the J point or any ST depression of greater than 1.0 mm.</a:t>
            </a:r>
            <a:endParaRPr sz="1645">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endParaRPr sz="1645">
              <a:solidFill>
                <a:schemeClr val="dk2"/>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1602325" y="5479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METHODOLOGY</a:t>
            </a:r>
            <a:endParaRPr sz="2400">
              <a:latin typeface="Times New Roman"/>
              <a:ea typeface="Times New Roman"/>
              <a:cs typeface="Times New Roman"/>
              <a:sym typeface="Times New Roman"/>
            </a:endParaRPr>
          </a:p>
        </p:txBody>
      </p:sp>
      <p:pic>
        <p:nvPicPr>
          <p:cNvPr id="249" name="Google Shape;249;p31"/>
          <p:cNvPicPr preferRelativeResize="0"/>
          <p:nvPr/>
        </p:nvPicPr>
        <p:blipFill>
          <a:blip r:embed="rId3">
            <a:alphaModFix/>
          </a:blip>
          <a:stretch>
            <a:fillRect/>
          </a:stretch>
        </p:blipFill>
        <p:spPr>
          <a:xfrm>
            <a:off x="1522000" y="1466850"/>
            <a:ext cx="9239500" cy="4836075"/>
          </a:xfrm>
          <a:prstGeom prst="rect">
            <a:avLst/>
          </a:prstGeom>
          <a:noFill/>
          <a:ln>
            <a:noFill/>
          </a:ln>
        </p:spPr>
      </p:pic>
      <p:sp>
        <p:nvSpPr>
          <p:cNvPr id="250" name="Google Shape;250;p31"/>
          <p:cNvSpPr txBox="1"/>
          <p:nvPr/>
        </p:nvSpPr>
        <p:spPr>
          <a:xfrm>
            <a:off x="3993050" y="4315350"/>
            <a:ext cx="63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entury Gothic"/>
                <a:ea typeface="Century Gothic"/>
                <a:cs typeface="Century Gothic"/>
                <a:sym typeface="Century Gothic"/>
              </a:rPr>
              <a:t>                  Accuracies-     85%            75%                83%            93%      91%</a:t>
            </a: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677325" y="304800"/>
            <a:ext cx="4610700" cy="646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IMPLEMENTATION</a:t>
            </a:r>
            <a:endParaRPr sz="2400">
              <a:latin typeface="Times New Roman"/>
              <a:ea typeface="Times New Roman"/>
              <a:cs typeface="Times New Roman"/>
              <a:sym typeface="Times New Roman"/>
            </a:endParaRPr>
          </a:p>
        </p:txBody>
      </p:sp>
      <p:sp>
        <p:nvSpPr>
          <p:cNvPr id="256" name="Google Shape;256;p32"/>
          <p:cNvSpPr txBox="1">
            <a:spLocks noGrp="1"/>
          </p:cNvSpPr>
          <p:nvPr>
            <p:ph type="body" idx="1"/>
          </p:nvPr>
        </p:nvSpPr>
        <p:spPr>
          <a:xfrm>
            <a:off x="677334" y="878989"/>
            <a:ext cx="85968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en-IN" sz="1800">
                <a:solidFill>
                  <a:schemeClr val="dk2"/>
                </a:solidFill>
                <a:latin typeface="Times New Roman"/>
                <a:ea typeface="Times New Roman"/>
                <a:cs typeface="Times New Roman"/>
                <a:sym typeface="Times New Roman"/>
              </a:rPr>
              <a:t>The dataset contains four databases dating from 1988- Cleveland , Hungary , Switzerland , and Long Beach V . There are 76 attributes including the predicted attribute, but published studies only utilize 1 of them . This field indicates whether a patient has heart disease or not. The values are 0 for no disease and 1 for disease.</a:t>
            </a:r>
            <a:endParaRPr sz="18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1800"/>
              <a:buNone/>
            </a:pPr>
            <a:r>
              <a:rPr lang="en-IN"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p:txBody>
      </p:sp>
      <p:pic>
        <p:nvPicPr>
          <p:cNvPr id="257" name="Google Shape;257;p32"/>
          <p:cNvPicPr preferRelativeResize="0"/>
          <p:nvPr/>
        </p:nvPicPr>
        <p:blipFill rotWithShape="1">
          <a:blip r:embed="rId3">
            <a:alphaModFix/>
          </a:blip>
          <a:srcRect/>
          <a:stretch/>
        </p:blipFill>
        <p:spPr>
          <a:xfrm>
            <a:off x="677325" y="2297025"/>
            <a:ext cx="10312000" cy="431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txBox="1">
            <a:spLocks noGrp="1"/>
          </p:cNvSpPr>
          <p:nvPr>
            <p:ph type="title"/>
          </p:nvPr>
        </p:nvSpPr>
        <p:spPr>
          <a:xfrm>
            <a:off x="687925" y="6241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IN">
                <a:latin typeface="Times New Roman"/>
                <a:ea typeface="Times New Roman"/>
                <a:cs typeface="Times New Roman"/>
                <a:sym typeface="Times New Roman"/>
              </a:rPr>
              <a:t>Correlation Matrix</a:t>
            </a:r>
            <a:endParaRPr>
              <a:latin typeface="Times New Roman"/>
              <a:ea typeface="Times New Roman"/>
              <a:cs typeface="Times New Roman"/>
              <a:sym typeface="Times New Roman"/>
            </a:endParaRPr>
          </a:p>
        </p:txBody>
      </p:sp>
      <p:pic>
        <p:nvPicPr>
          <p:cNvPr id="263" name="Google Shape;263;p33"/>
          <p:cNvPicPr preferRelativeResize="0"/>
          <p:nvPr/>
        </p:nvPicPr>
        <p:blipFill rotWithShape="1">
          <a:blip r:embed="rId3">
            <a:alphaModFix/>
          </a:blip>
          <a:srcRect l="20865" t="28313" r="15130" b="17530"/>
          <a:stretch/>
        </p:blipFill>
        <p:spPr>
          <a:xfrm>
            <a:off x="3617025" y="1466600"/>
            <a:ext cx="8272550" cy="5015375"/>
          </a:xfrm>
          <a:prstGeom prst="rect">
            <a:avLst/>
          </a:prstGeom>
          <a:noFill/>
          <a:ln>
            <a:noFill/>
          </a:ln>
        </p:spPr>
      </p:pic>
      <p:sp>
        <p:nvSpPr>
          <p:cNvPr id="264" name="Google Shape;264;p33"/>
          <p:cNvSpPr txBox="1"/>
          <p:nvPr/>
        </p:nvSpPr>
        <p:spPr>
          <a:xfrm>
            <a:off x="228600" y="1696250"/>
            <a:ext cx="3402300" cy="398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a:solidFill>
                  <a:schemeClr val="dk1"/>
                </a:solidFill>
              </a:rPr>
              <a:t>We will generate and understand correlation between our attributes and target class. Correlation matrix will be generated and plotted using matplotlib.</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IN">
                <a:solidFill>
                  <a:schemeClr val="dk1"/>
                </a:solidFill>
              </a:rPr>
              <a:t>For a correlation matrix, more positive the value of correlation, the more increase in value of one variable cause the other to increase i.e. more directly proportional. The higher a negatively correlated variables gets, the lower the value of the target becomes.</a:t>
            </a:r>
            <a:endParaRPr>
              <a:solidFill>
                <a:schemeClr val="dk1"/>
              </a:solidFill>
            </a:endParaRPr>
          </a:p>
          <a:p>
            <a:pPr marL="0" lvl="0" indent="0" algn="l" rtl="0">
              <a:spcBef>
                <a:spcPts val="0"/>
              </a:spcBef>
              <a:spcAft>
                <a:spcPts val="0"/>
              </a:spcAft>
              <a:buNone/>
            </a:pP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627750" y="609600"/>
            <a:ext cx="8596800" cy="745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900"/>
              <a:buFont typeface="Times New Roman"/>
              <a:buNone/>
            </a:pPr>
            <a:r>
              <a:rPr lang="en-IN" sz="2900">
                <a:latin typeface="Times New Roman"/>
                <a:ea typeface="Times New Roman"/>
                <a:cs typeface="Times New Roman"/>
                <a:sym typeface="Times New Roman"/>
              </a:rPr>
              <a:t>K-Nearest  Neighbors</a:t>
            </a:r>
            <a:endParaRPr sz="3000">
              <a:latin typeface="Times New Roman"/>
              <a:ea typeface="Times New Roman"/>
              <a:cs typeface="Times New Roman"/>
              <a:sym typeface="Times New Roman"/>
            </a:endParaRPr>
          </a:p>
        </p:txBody>
      </p:sp>
      <p:sp>
        <p:nvSpPr>
          <p:cNvPr id="270" name="Google Shape;270;p34"/>
          <p:cNvSpPr txBox="1"/>
          <p:nvPr/>
        </p:nvSpPr>
        <p:spPr>
          <a:xfrm>
            <a:off x="479225" y="1735150"/>
            <a:ext cx="4263300" cy="38037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2"/>
              </a:buClr>
              <a:buSzPts val="2000"/>
              <a:buFont typeface="Times New Roman"/>
              <a:buNone/>
            </a:pPr>
            <a:r>
              <a:rPr lang="en-IN" sz="2000">
                <a:solidFill>
                  <a:schemeClr val="dk2"/>
                </a:solidFill>
                <a:latin typeface="Times New Roman"/>
                <a:ea typeface="Times New Roman"/>
                <a:cs typeface="Times New Roman"/>
                <a:sym typeface="Times New Roman"/>
              </a:rPr>
              <a:t>By using soma metrics (e.g. Euclidean distance, Manhattan distance, etc. ), the K-NN algorithm ranks k nearest data points based on their distance from the input.It classifies inputs according to the majority vote of neighbouring categories.This model does not require training, but requires heavy computation during classification.</a:t>
            </a:r>
            <a:endParaRPr sz="2000">
              <a:solidFill>
                <a:schemeClr val="dk2"/>
              </a:solidFill>
              <a:latin typeface="Times New Roman"/>
              <a:ea typeface="Times New Roman"/>
              <a:cs typeface="Times New Roman"/>
              <a:sym typeface="Times New Roman"/>
            </a:endParaRPr>
          </a:p>
        </p:txBody>
      </p:sp>
      <p:pic>
        <p:nvPicPr>
          <p:cNvPr id="271" name="Google Shape;271;p34"/>
          <p:cNvPicPr preferRelativeResize="0"/>
          <p:nvPr/>
        </p:nvPicPr>
        <p:blipFill rotWithShape="1">
          <a:blip r:embed="rId3">
            <a:alphaModFix/>
          </a:blip>
          <a:srcRect/>
          <a:stretch/>
        </p:blipFill>
        <p:spPr>
          <a:xfrm>
            <a:off x="5306675" y="1652525"/>
            <a:ext cx="6146051" cy="3420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677325" y="609600"/>
            <a:ext cx="8596800" cy="894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100"/>
              <a:buFont typeface="Times New Roman"/>
              <a:buNone/>
            </a:pPr>
            <a:r>
              <a:rPr lang="en-IN" sz="3100">
                <a:latin typeface="Times New Roman"/>
                <a:ea typeface="Times New Roman"/>
                <a:cs typeface="Times New Roman"/>
                <a:sym typeface="Times New Roman"/>
              </a:rPr>
              <a:t>Support Vector Machine</a:t>
            </a:r>
            <a:endParaRPr sz="3100">
              <a:latin typeface="Times New Roman"/>
              <a:ea typeface="Times New Roman"/>
              <a:cs typeface="Times New Roman"/>
              <a:sym typeface="Times New Roman"/>
            </a:endParaRPr>
          </a:p>
        </p:txBody>
      </p:sp>
      <p:sp>
        <p:nvSpPr>
          <p:cNvPr id="277" name="Google Shape;277;p35"/>
          <p:cNvSpPr txBox="1">
            <a:spLocks noGrp="1"/>
          </p:cNvSpPr>
          <p:nvPr>
            <p:ph type="body" idx="1"/>
          </p:nvPr>
        </p:nvSpPr>
        <p:spPr>
          <a:xfrm>
            <a:off x="479028" y="1813575"/>
            <a:ext cx="56520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2000"/>
              <a:buNone/>
            </a:pPr>
            <a:r>
              <a:rPr lang="en-IN" sz="2000">
                <a:latin typeface="Times New Roman"/>
                <a:ea typeface="Times New Roman"/>
                <a:cs typeface="Times New Roman"/>
                <a:sym typeface="Times New Roman"/>
              </a:rPr>
              <a:t>It is useful in solving both classification and regression problems. It makes sure that they are easily separable by creating marginal distance by drawing parallel lines to hyperplane passing through one of the nearest point. </a:t>
            </a:r>
            <a:endParaRPr sz="2000">
              <a:latin typeface="Times New Roman"/>
              <a:ea typeface="Times New Roman"/>
              <a:cs typeface="Times New Roman"/>
              <a:sym typeface="Times New Roman"/>
            </a:endParaRPr>
          </a:p>
          <a:p>
            <a:pPr marL="0" lvl="0" indent="0" algn="l" rtl="0">
              <a:spcBef>
                <a:spcPts val="1000"/>
              </a:spcBef>
              <a:spcAft>
                <a:spcPts val="0"/>
              </a:spcAft>
              <a:buSzPts val="2000"/>
              <a:buNone/>
            </a:pPr>
            <a:r>
              <a:rPr lang="en-IN" sz="2000">
                <a:latin typeface="Times New Roman"/>
                <a:ea typeface="Times New Roman"/>
                <a:cs typeface="Times New Roman"/>
                <a:sym typeface="Times New Roman"/>
              </a:rPr>
              <a:t>Our aim is to maximize marginal distances.</a:t>
            </a:r>
            <a:endParaRPr sz="2000">
              <a:latin typeface="Times New Roman"/>
              <a:ea typeface="Times New Roman"/>
              <a:cs typeface="Times New Roman"/>
              <a:sym typeface="Times New Roman"/>
            </a:endParaRPr>
          </a:p>
          <a:p>
            <a:pPr marL="0" lvl="0" indent="0" algn="l" rtl="0">
              <a:spcBef>
                <a:spcPts val="1000"/>
              </a:spcBef>
              <a:spcAft>
                <a:spcPts val="0"/>
              </a:spcAft>
              <a:buSzPts val="2000"/>
              <a:buNone/>
            </a:pPr>
            <a:r>
              <a:rPr lang="en-IN" sz="2000">
                <a:latin typeface="Times New Roman"/>
                <a:ea typeface="Times New Roman"/>
                <a:cs typeface="Times New Roman"/>
                <a:sym typeface="Times New Roman"/>
              </a:rPr>
              <a:t>Support Vectors- They are the points that is actually passing through the marginal plane that we created parallel to the hyperplane. It may be multiple points. </a:t>
            </a:r>
            <a:endParaRPr sz="2000">
              <a:latin typeface="Times New Roman"/>
              <a:ea typeface="Times New Roman"/>
              <a:cs typeface="Times New Roman"/>
              <a:sym typeface="Times New Roman"/>
            </a:endParaRPr>
          </a:p>
          <a:p>
            <a:pPr marL="0" lvl="0" indent="0" algn="l" rtl="0">
              <a:spcBef>
                <a:spcPts val="1000"/>
              </a:spcBef>
              <a:spcAft>
                <a:spcPts val="0"/>
              </a:spcAft>
              <a:buSzPts val="2000"/>
              <a:buNone/>
            </a:pPr>
            <a:r>
              <a:rPr lang="en-I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pic>
        <p:nvPicPr>
          <p:cNvPr id="278" name="Google Shape;278;p35"/>
          <p:cNvPicPr preferRelativeResize="0"/>
          <p:nvPr/>
        </p:nvPicPr>
        <p:blipFill rotWithShape="1">
          <a:blip r:embed="rId3">
            <a:alphaModFix/>
          </a:blip>
          <a:srcRect/>
          <a:stretch/>
        </p:blipFill>
        <p:spPr>
          <a:xfrm>
            <a:off x="6035553" y="1358825"/>
            <a:ext cx="5756172" cy="36711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677325" y="609600"/>
            <a:ext cx="8596800" cy="894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000"/>
              <a:buFont typeface="Times New Roman"/>
              <a:buNone/>
            </a:pPr>
            <a:r>
              <a:rPr lang="en-IN" sz="3000">
                <a:latin typeface="Times New Roman"/>
                <a:ea typeface="Times New Roman"/>
                <a:cs typeface="Times New Roman"/>
                <a:sym typeface="Times New Roman"/>
              </a:rPr>
              <a:t>Random Forest</a:t>
            </a:r>
            <a:endParaRPr sz="3000">
              <a:latin typeface="Times New Roman"/>
              <a:ea typeface="Times New Roman"/>
              <a:cs typeface="Times New Roman"/>
              <a:sym typeface="Times New Roman"/>
            </a:endParaRPr>
          </a:p>
        </p:txBody>
      </p:sp>
      <p:sp>
        <p:nvSpPr>
          <p:cNvPr id="284" name="Google Shape;284;p36"/>
          <p:cNvSpPr txBox="1">
            <a:spLocks noGrp="1"/>
          </p:cNvSpPr>
          <p:nvPr>
            <p:ph type="body" idx="1"/>
          </p:nvPr>
        </p:nvSpPr>
        <p:spPr>
          <a:xfrm>
            <a:off x="677328" y="1615250"/>
            <a:ext cx="57510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2200"/>
              <a:buNone/>
            </a:pPr>
            <a:r>
              <a:rPr lang="en-IN" sz="2200">
                <a:solidFill>
                  <a:schemeClr val="dk2"/>
                </a:solidFill>
                <a:latin typeface="Times New Roman"/>
                <a:ea typeface="Times New Roman"/>
                <a:cs typeface="Times New Roman"/>
                <a:sym typeface="Times New Roman"/>
              </a:rPr>
              <a:t>Supervised machine learning algorithms, such as random forests, are widely used for classification and regression problems.In regression, it takes the average of the majority votes for classification and their majority votes for classification.</a:t>
            </a:r>
            <a:endParaRPr sz="22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2200"/>
              <a:buNone/>
            </a:pPr>
            <a:r>
              <a:rPr lang="en-IN" sz="2200">
                <a:solidFill>
                  <a:schemeClr val="dk2"/>
                </a:solidFill>
                <a:latin typeface="Times New Roman"/>
                <a:ea typeface="Times New Roman"/>
                <a:cs typeface="Times New Roman"/>
                <a:sym typeface="Times New Roman"/>
              </a:rPr>
              <a:t>A forest with more trees will result in greater accuracy, thereby preventing overfitting.</a:t>
            </a:r>
            <a:endParaRPr sz="2200">
              <a:solidFill>
                <a:schemeClr val="dk2"/>
              </a:solidFill>
              <a:latin typeface="Times New Roman"/>
              <a:ea typeface="Times New Roman"/>
              <a:cs typeface="Times New Roman"/>
              <a:sym typeface="Times New Roman"/>
            </a:endParaRPr>
          </a:p>
        </p:txBody>
      </p:sp>
      <p:pic>
        <p:nvPicPr>
          <p:cNvPr id="285" name="Google Shape;285;p36" descr="Random Forest Algorithm"/>
          <p:cNvPicPr preferRelativeResize="0"/>
          <p:nvPr/>
        </p:nvPicPr>
        <p:blipFill rotWithShape="1">
          <a:blip r:embed="rId3">
            <a:alphaModFix/>
          </a:blip>
          <a:srcRect/>
          <a:stretch/>
        </p:blipFill>
        <p:spPr>
          <a:xfrm>
            <a:off x="6428328" y="1309275"/>
            <a:ext cx="5458872" cy="3639248"/>
          </a:xfrm>
          <a:prstGeom prst="rect">
            <a:avLst/>
          </a:prstGeom>
          <a:noFill/>
          <a:ln>
            <a:noFill/>
          </a:ln>
        </p:spPr>
      </p:pic>
      <p:sp>
        <p:nvSpPr>
          <p:cNvPr id="286" name="Google Shape;286;p36"/>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marR="0" lvl="0" indent="0" algn="ctr" rtl="0">
              <a:spcBef>
                <a:spcPts val="80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a:p>
            <a:pPr marL="0" marR="0" lvl="0" indent="0" algn="ctr" rtl="0">
              <a:spcBef>
                <a:spcPts val="800"/>
              </a:spcBef>
              <a:spcAft>
                <a:spcPts val="0"/>
              </a:spcAft>
              <a:buClr>
                <a:srgbClr val="FFFFFF"/>
              </a:buClr>
              <a:buSzPts val="900"/>
              <a:buFont typeface="Times New Roman"/>
              <a:buNone/>
            </a:pPr>
            <a:r>
              <a:rPr lang="en-IN" sz="900">
                <a:solidFill>
                  <a:srgbClr val="FFFFFF"/>
                </a:solidFill>
                <a:latin typeface="Times New Roman"/>
                <a:ea typeface="Times New Roman"/>
                <a:cs typeface="Times New Roman"/>
                <a:sym typeface="Times New Roman"/>
              </a:rPr>
              <a:t>47.6M</a:t>
            </a:r>
            <a:endParaRPr sz="900">
              <a:solidFill>
                <a:srgbClr val="FFFFFF"/>
              </a:solidFill>
              <a:latin typeface="Times New Roman"/>
              <a:ea typeface="Times New Roman"/>
              <a:cs typeface="Times New Roman"/>
              <a:sym typeface="Times New Roman"/>
            </a:endParaRPr>
          </a:p>
          <a:p>
            <a:pPr marL="0" marR="0" lvl="0" indent="0" algn="ctr" rtl="0">
              <a:spcBef>
                <a:spcPts val="800"/>
              </a:spcBef>
              <a:spcAft>
                <a:spcPts val="0"/>
              </a:spcAft>
              <a:buClr>
                <a:srgbClr val="FFFFFF"/>
              </a:buClr>
              <a:buSzPts val="900"/>
              <a:buFont typeface="Times New Roman"/>
              <a:buNone/>
            </a:pPr>
            <a:r>
              <a:rPr lang="en-IN" sz="900">
                <a:solidFill>
                  <a:srgbClr val="FFFFFF"/>
                </a:solidFill>
                <a:latin typeface="Times New Roman"/>
                <a:ea typeface="Times New Roman"/>
                <a:cs typeface="Times New Roman"/>
                <a:sym typeface="Times New Roman"/>
              </a:rPr>
              <a:t>1K</a:t>
            </a:r>
            <a:endParaRPr sz="900">
              <a:solidFill>
                <a:srgbClr val="FFFFFF"/>
              </a:solidFill>
              <a:latin typeface="Times New Roman"/>
              <a:ea typeface="Times New Roman"/>
              <a:cs typeface="Times New Roman"/>
              <a:sym typeface="Times New Roman"/>
            </a:endParaRPr>
          </a:p>
          <a:p>
            <a:pPr marL="0" marR="139700" lvl="0" indent="0" algn="ctr" rtl="0">
              <a:spcBef>
                <a:spcPts val="800"/>
              </a:spcBef>
              <a:spcAft>
                <a:spcPts val="800"/>
              </a:spcAft>
              <a:buClr>
                <a:srgbClr val="FFFFFF"/>
              </a:buClr>
              <a:buSzPts val="1000"/>
              <a:buFont typeface="Times New Roman"/>
              <a:buNone/>
            </a:pPr>
            <a:r>
              <a:rPr lang="en-IN" sz="1000">
                <a:solidFill>
                  <a:srgbClr val="FFFFFF"/>
                </a:solidFill>
                <a:latin typeface="Times New Roman"/>
                <a:ea typeface="Times New Roman"/>
                <a:cs typeface="Times New Roman"/>
                <a:sym typeface="Times New Roman"/>
              </a:rPr>
              <a:t>OOPs Concepts in Java</a:t>
            </a:r>
            <a:endParaRPr sz="1000">
              <a:solidFill>
                <a:srgbClr val="FFFF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061159" y="709472"/>
            <a:ext cx="9603275" cy="543975"/>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lt1"/>
              </a:buClr>
              <a:buSzPts val="2400"/>
              <a:buFont typeface="Noto Sans Symbols"/>
              <a:buChar char="⮚"/>
            </a:pPr>
            <a:r>
              <a:rPr lang="en-IN" sz="2400">
                <a:latin typeface="Times New Roman"/>
                <a:ea typeface="Times New Roman"/>
                <a:cs typeface="Times New Roman"/>
                <a:sym typeface="Times New Roman"/>
              </a:rPr>
              <a:t>  OUTLINE</a:t>
            </a:r>
            <a:endParaRPr/>
          </a:p>
        </p:txBody>
      </p:sp>
      <p:sp>
        <p:nvSpPr>
          <p:cNvPr id="174" name="Google Shape;174;p19"/>
          <p:cNvSpPr txBox="1">
            <a:spLocks noGrp="1"/>
          </p:cNvSpPr>
          <p:nvPr>
            <p:ph type="body" idx="1"/>
          </p:nvPr>
        </p:nvSpPr>
        <p:spPr>
          <a:xfrm>
            <a:off x="1763486" y="1253450"/>
            <a:ext cx="9820814" cy="5191500"/>
          </a:xfrm>
          <a:prstGeom prst="rect">
            <a:avLst/>
          </a:prstGeom>
          <a:noFill/>
          <a:ln>
            <a:noFill/>
          </a:ln>
        </p:spPr>
        <p:txBody>
          <a:bodyPr spcFirstLastPara="1" wrap="square" lIns="91425" tIns="45700" rIns="91425" bIns="45700" anchor="t" anchorCtr="0">
            <a:normAutofit/>
          </a:bodyPr>
          <a:lstStyle/>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Introduction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Motivation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Literature Survey</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Feature selection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Methodology</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Implementation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Models</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Results</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Working of portal</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References</a:t>
            </a:r>
            <a:endParaRPr>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10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10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xEl>
                                              <p:pRg st="2" end="2"/>
                                            </p:txEl>
                                          </p:spTgt>
                                        </p:tgtEl>
                                        <p:attrNameLst>
                                          <p:attrName>style.visibility</p:attrName>
                                        </p:attrNameLst>
                                      </p:cBhvr>
                                      <p:to>
                                        <p:strVal val="visible"/>
                                      </p:to>
                                    </p:set>
                                    <p:animEffect transition="in" filter="fade">
                                      <p:cBhvr>
                                        <p:cTn id="17" dur="1000"/>
                                        <p:tgtEl>
                                          <p:spTgt spid="1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
                                            <p:txEl>
                                              <p:pRg st="3" end="3"/>
                                            </p:txEl>
                                          </p:spTgt>
                                        </p:tgtEl>
                                        <p:attrNameLst>
                                          <p:attrName>style.visibility</p:attrName>
                                        </p:attrNameLst>
                                      </p:cBhvr>
                                      <p:to>
                                        <p:strVal val="visible"/>
                                      </p:to>
                                    </p:set>
                                    <p:animEffect transition="in" filter="fade">
                                      <p:cBhvr>
                                        <p:cTn id="22" dur="1000"/>
                                        <p:tgtEl>
                                          <p:spTgt spid="1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
                                            <p:txEl>
                                              <p:pRg st="4" end="4"/>
                                            </p:txEl>
                                          </p:spTgt>
                                        </p:tgtEl>
                                        <p:attrNameLst>
                                          <p:attrName>style.visibility</p:attrName>
                                        </p:attrNameLst>
                                      </p:cBhvr>
                                      <p:to>
                                        <p:strVal val="visible"/>
                                      </p:to>
                                    </p:set>
                                    <p:animEffect transition="in" filter="fade">
                                      <p:cBhvr>
                                        <p:cTn id="27" dur="1000"/>
                                        <p:tgtEl>
                                          <p:spTgt spid="1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4">
                                            <p:txEl>
                                              <p:pRg st="5" end="5"/>
                                            </p:txEl>
                                          </p:spTgt>
                                        </p:tgtEl>
                                        <p:attrNameLst>
                                          <p:attrName>style.visibility</p:attrName>
                                        </p:attrNameLst>
                                      </p:cBhvr>
                                      <p:to>
                                        <p:strVal val="visible"/>
                                      </p:to>
                                    </p:set>
                                    <p:animEffect transition="in" filter="fade">
                                      <p:cBhvr>
                                        <p:cTn id="32" dur="1000"/>
                                        <p:tgtEl>
                                          <p:spTgt spid="1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4">
                                            <p:txEl>
                                              <p:pRg st="6" end="6"/>
                                            </p:txEl>
                                          </p:spTgt>
                                        </p:tgtEl>
                                        <p:attrNameLst>
                                          <p:attrName>style.visibility</p:attrName>
                                        </p:attrNameLst>
                                      </p:cBhvr>
                                      <p:to>
                                        <p:strVal val="visible"/>
                                      </p:to>
                                    </p:set>
                                    <p:animEffect transition="in" filter="fade">
                                      <p:cBhvr>
                                        <p:cTn id="37" dur="1000"/>
                                        <p:tgtEl>
                                          <p:spTgt spid="1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4">
                                            <p:txEl>
                                              <p:pRg st="7" end="7"/>
                                            </p:txEl>
                                          </p:spTgt>
                                        </p:tgtEl>
                                        <p:attrNameLst>
                                          <p:attrName>style.visibility</p:attrName>
                                        </p:attrNameLst>
                                      </p:cBhvr>
                                      <p:to>
                                        <p:strVal val="visible"/>
                                      </p:to>
                                    </p:set>
                                    <p:animEffect transition="in" filter="fade">
                                      <p:cBhvr>
                                        <p:cTn id="42" dur="1000"/>
                                        <p:tgtEl>
                                          <p:spTgt spid="17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4">
                                            <p:txEl>
                                              <p:pRg st="8" end="8"/>
                                            </p:txEl>
                                          </p:spTgt>
                                        </p:tgtEl>
                                        <p:attrNameLst>
                                          <p:attrName>style.visibility</p:attrName>
                                        </p:attrNameLst>
                                      </p:cBhvr>
                                      <p:to>
                                        <p:strVal val="visible"/>
                                      </p:to>
                                    </p:set>
                                    <p:animEffect transition="in" filter="fade">
                                      <p:cBhvr>
                                        <p:cTn id="47" dur="1000"/>
                                        <p:tgtEl>
                                          <p:spTgt spid="17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4">
                                            <p:txEl>
                                              <p:pRg st="9" end="9"/>
                                            </p:txEl>
                                          </p:spTgt>
                                        </p:tgtEl>
                                        <p:attrNameLst>
                                          <p:attrName>style.visibility</p:attrName>
                                        </p:attrNameLst>
                                      </p:cBhvr>
                                      <p:to>
                                        <p:strVal val="visible"/>
                                      </p:to>
                                    </p:set>
                                    <p:animEffect transition="in" filter="fade">
                                      <p:cBhvr>
                                        <p:cTn id="52" dur="1000"/>
                                        <p:tgtEl>
                                          <p:spTgt spid="17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37"/>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900"/>
              <a:buFont typeface="Times New Roman"/>
              <a:buNone/>
            </a:pPr>
            <a:r>
              <a:rPr lang="en-IN" sz="2900">
                <a:latin typeface="Times New Roman"/>
                <a:ea typeface="Times New Roman"/>
                <a:cs typeface="Times New Roman"/>
                <a:sym typeface="Times New Roman"/>
              </a:rPr>
              <a:t>Decision Tree</a:t>
            </a:r>
            <a:endParaRPr sz="2900">
              <a:latin typeface="Times New Roman"/>
              <a:ea typeface="Times New Roman"/>
              <a:cs typeface="Times New Roman"/>
              <a:sym typeface="Times New Roman"/>
            </a:endParaRPr>
          </a:p>
        </p:txBody>
      </p:sp>
      <p:sp>
        <p:nvSpPr>
          <p:cNvPr id="292" name="Google Shape;292;p37"/>
          <p:cNvSpPr txBox="1">
            <a:spLocks noGrp="1"/>
          </p:cNvSpPr>
          <p:nvPr>
            <p:ph type="body" idx="1"/>
          </p:nvPr>
        </p:nvSpPr>
        <p:spPr>
          <a:xfrm>
            <a:off x="677328" y="1416950"/>
            <a:ext cx="55527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900"/>
              <a:buNone/>
            </a:pPr>
            <a:r>
              <a:rPr lang="en-IN" sz="1900">
                <a:solidFill>
                  <a:schemeClr val="dk2"/>
                </a:solidFill>
                <a:latin typeface="Times New Roman"/>
                <a:ea typeface="Times New Roman"/>
                <a:cs typeface="Times New Roman"/>
                <a:sym typeface="Times New Roman"/>
              </a:rPr>
              <a:t>Several algorithms are used to decide whether a node should be split into two or more sub-nodes in a decision tree . As a result of creating sub-nodes, there is a higher homogeneity that results . Alternatively, we can say that as the target value increases , the node's purity increases.</a:t>
            </a:r>
            <a:endParaRPr sz="19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1900"/>
              <a:buNone/>
            </a:pPr>
            <a:r>
              <a:rPr lang="en-IN" sz="1900">
                <a:solidFill>
                  <a:schemeClr val="dk2"/>
                </a:solidFill>
                <a:latin typeface="Times New Roman"/>
                <a:ea typeface="Times New Roman"/>
                <a:cs typeface="Times New Roman"/>
                <a:sym typeface="Times New Roman"/>
              </a:rPr>
              <a:t>In decision tree internal nodes represents the test done and the branches represent decisions of those tests and leaf nodes depicts the outcomes of the tests. And the top most node is called root node. It divides big problem into small sub-problems for our ease. </a:t>
            </a:r>
            <a:endParaRPr sz="1900">
              <a:solidFill>
                <a:schemeClr val="dk2"/>
              </a:solidFill>
              <a:latin typeface="Times New Roman"/>
              <a:ea typeface="Times New Roman"/>
              <a:cs typeface="Times New Roman"/>
              <a:sym typeface="Times New Roman"/>
            </a:endParaRPr>
          </a:p>
        </p:txBody>
      </p:sp>
      <p:pic>
        <p:nvPicPr>
          <p:cNvPr id="293" name="Google Shape;293;p37"/>
          <p:cNvPicPr preferRelativeResize="0"/>
          <p:nvPr/>
        </p:nvPicPr>
        <p:blipFill rotWithShape="1">
          <a:blip r:embed="rId3">
            <a:alphaModFix/>
          </a:blip>
          <a:srcRect/>
          <a:stretch/>
        </p:blipFill>
        <p:spPr>
          <a:xfrm>
            <a:off x="6230028" y="1487975"/>
            <a:ext cx="5657171" cy="28203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6879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100"/>
              <a:buFont typeface="Times New Roman"/>
              <a:buNone/>
            </a:pPr>
            <a:r>
              <a:rPr lang="en-IN" sz="3100">
                <a:latin typeface="Times New Roman"/>
                <a:ea typeface="Times New Roman"/>
                <a:cs typeface="Times New Roman"/>
                <a:sym typeface="Times New Roman"/>
              </a:rPr>
              <a:t>Logistic Regression</a:t>
            </a:r>
            <a:endParaRPr sz="3100">
              <a:latin typeface="Times New Roman"/>
              <a:ea typeface="Times New Roman"/>
              <a:cs typeface="Times New Roman"/>
              <a:sym typeface="Times New Roman"/>
            </a:endParaRPr>
          </a:p>
        </p:txBody>
      </p:sp>
      <p:sp>
        <p:nvSpPr>
          <p:cNvPr id="299" name="Google Shape;299;p38"/>
          <p:cNvSpPr txBox="1">
            <a:spLocks noGrp="1"/>
          </p:cNvSpPr>
          <p:nvPr>
            <p:ph type="body" idx="1"/>
          </p:nvPr>
        </p:nvSpPr>
        <p:spPr>
          <a:xfrm>
            <a:off x="677325" y="1565675"/>
            <a:ext cx="7188600" cy="49452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2000"/>
              <a:buNone/>
            </a:pPr>
            <a:r>
              <a:rPr lang="en-IN" sz="2000">
                <a:solidFill>
                  <a:schemeClr val="dk2"/>
                </a:solidFill>
                <a:latin typeface="Times New Roman"/>
                <a:ea typeface="Times New Roman"/>
                <a:cs typeface="Times New Roman"/>
                <a:sym typeface="Times New Roman"/>
              </a:rPr>
              <a:t>The logit model is one of the most common types of statistical models used for classification and predictive analysis.Using a given dataset of independent variables, logistic regression estimates the chance of an event occurring.Due to the probability nature of the outcome, the dependent variable is bound between 0 and 1.The odds of success divided by the odds of failure are transformed using the logit transformation in logistic regression.A logistic function can also be represented using the following formulas: This is commonly referred to as the log odds, or the natural logarithm of odds.</a:t>
            </a:r>
            <a:endParaRPr sz="20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2000"/>
              <a:buNone/>
            </a:pPr>
            <a:endParaRPr sz="2000">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r>
              <a:rPr lang="en-IN">
                <a:solidFill>
                  <a:srgbClr val="161616"/>
                </a:solidFill>
                <a:highlight>
                  <a:srgbClr val="FFFFFF"/>
                </a:highlight>
                <a:latin typeface="Times New Roman"/>
                <a:ea typeface="Times New Roman"/>
                <a:cs typeface="Times New Roman"/>
                <a:sym typeface="Times New Roman"/>
              </a:rPr>
              <a:t>Logit(pi) = 1/(1+ exp(-pi))</a:t>
            </a:r>
            <a:endParaRPr>
              <a:solidFill>
                <a:srgbClr val="161616"/>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SzPts val="1800"/>
              <a:buNone/>
            </a:pPr>
            <a:r>
              <a:rPr lang="en-IN">
                <a:solidFill>
                  <a:srgbClr val="161616"/>
                </a:solidFill>
                <a:highlight>
                  <a:srgbClr val="FFFFFF"/>
                </a:highlight>
                <a:latin typeface="Times New Roman"/>
                <a:ea typeface="Times New Roman"/>
                <a:cs typeface="Times New Roman"/>
                <a:sym typeface="Times New Roman"/>
              </a:rPr>
              <a:t>ln(pi/(1-pi)) = Beta_0 + Beta_1*X_1 + … + B_k*K_k</a:t>
            </a:r>
            <a:endParaRPr>
              <a:solidFill>
                <a:srgbClr val="161616"/>
              </a:solidFill>
              <a:highlight>
                <a:srgbClr val="FFFFFF"/>
              </a:highlight>
              <a:latin typeface="Times New Roman"/>
              <a:ea typeface="Times New Roman"/>
              <a:cs typeface="Times New Roman"/>
              <a:sym typeface="Times New Roman"/>
            </a:endParaRPr>
          </a:p>
          <a:p>
            <a:pPr marL="0" lvl="0" indent="0" algn="l" rtl="0">
              <a:spcBef>
                <a:spcPts val="1800"/>
              </a:spcBef>
              <a:spcAft>
                <a:spcPts val="0"/>
              </a:spcAft>
              <a:buSzPts val="2000"/>
              <a:buNone/>
            </a:pPr>
            <a:endParaRPr sz="2000">
              <a:solidFill>
                <a:schemeClr val="dk2"/>
              </a:solidFill>
              <a:latin typeface="Times New Roman"/>
              <a:ea typeface="Times New Roman"/>
              <a:cs typeface="Times New Roman"/>
              <a:sym typeface="Times New Roman"/>
            </a:endParaRPr>
          </a:p>
        </p:txBody>
      </p:sp>
      <p:pic>
        <p:nvPicPr>
          <p:cNvPr id="300" name="Google Shape;300;p38"/>
          <p:cNvPicPr preferRelativeResize="0"/>
          <p:nvPr/>
        </p:nvPicPr>
        <p:blipFill rotWithShape="1">
          <a:blip r:embed="rId3">
            <a:alphaModFix/>
          </a:blip>
          <a:srcRect/>
          <a:stretch/>
        </p:blipFill>
        <p:spPr>
          <a:xfrm>
            <a:off x="7720875" y="1930500"/>
            <a:ext cx="4359125" cy="3192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753534" y="609600"/>
            <a:ext cx="8596800" cy="1320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Times New Roman"/>
              <a:buNone/>
            </a:pPr>
            <a:r>
              <a:rPr lang="en-IN">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a:p>
            <a:pPr marL="0" lvl="0" indent="0" algn="l" rtl="0">
              <a:spcBef>
                <a:spcPts val="0"/>
              </a:spcBef>
              <a:spcAft>
                <a:spcPts val="0"/>
              </a:spcAft>
              <a:buClr>
                <a:srgbClr val="168DBA"/>
              </a:buClr>
              <a:buSzPts val="2900"/>
              <a:buFont typeface="Times New Roman"/>
              <a:buNone/>
            </a:pPr>
            <a:r>
              <a:rPr lang="en-IN" sz="2900">
                <a:latin typeface="Times New Roman"/>
                <a:ea typeface="Times New Roman"/>
                <a:cs typeface="Times New Roman"/>
                <a:sym typeface="Times New Roman"/>
              </a:rPr>
              <a:t>K- nearest Neighbors</a:t>
            </a:r>
            <a:endParaRPr sz="2900">
              <a:latin typeface="Times New Roman"/>
              <a:ea typeface="Times New Roman"/>
              <a:cs typeface="Times New Roman"/>
              <a:sym typeface="Times New Roman"/>
            </a:endParaRPr>
          </a:p>
        </p:txBody>
      </p:sp>
      <p:sp>
        <p:nvSpPr>
          <p:cNvPr id="306" name="Google Shape;306;p39"/>
          <p:cNvSpPr txBox="1">
            <a:spLocks noGrp="1"/>
          </p:cNvSpPr>
          <p:nvPr>
            <p:ph type="body" idx="1"/>
          </p:nvPr>
        </p:nvSpPr>
        <p:spPr>
          <a:xfrm>
            <a:off x="677331" y="1931991"/>
            <a:ext cx="2694300" cy="5979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1000"/>
              </a:spcBef>
              <a:spcAft>
                <a:spcPts val="0"/>
              </a:spcAft>
              <a:buSzPts val="2500"/>
              <a:buNone/>
            </a:pPr>
            <a:r>
              <a:rPr lang="en-IN" sz="2500">
                <a:solidFill>
                  <a:schemeClr val="dk2"/>
                </a:solidFill>
                <a:latin typeface="Times New Roman"/>
                <a:ea typeface="Times New Roman"/>
                <a:cs typeface="Times New Roman"/>
                <a:sym typeface="Times New Roman"/>
              </a:rPr>
              <a:t>Accuracy-75%</a:t>
            </a:r>
            <a:endParaRPr sz="2500">
              <a:solidFill>
                <a:schemeClr val="dk2"/>
              </a:solidFill>
              <a:latin typeface="Times New Roman"/>
              <a:ea typeface="Times New Roman"/>
              <a:cs typeface="Times New Roman"/>
              <a:sym typeface="Times New Roman"/>
            </a:endParaRPr>
          </a:p>
        </p:txBody>
      </p:sp>
      <p:pic>
        <p:nvPicPr>
          <p:cNvPr id="307" name="Google Shape;307;p39"/>
          <p:cNvPicPr preferRelativeResize="0"/>
          <p:nvPr/>
        </p:nvPicPr>
        <p:blipFill rotWithShape="1">
          <a:blip r:embed="rId3">
            <a:alphaModFix/>
          </a:blip>
          <a:srcRect/>
          <a:stretch/>
        </p:blipFill>
        <p:spPr>
          <a:xfrm>
            <a:off x="152400" y="2682300"/>
            <a:ext cx="5730600" cy="2820625"/>
          </a:xfrm>
          <a:prstGeom prst="rect">
            <a:avLst/>
          </a:prstGeom>
          <a:noFill/>
          <a:ln>
            <a:noFill/>
          </a:ln>
        </p:spPr>
      </p:pic>
      <p:pic>
        <p:nvPicPr>
          <p:cNvPr id="308" name="Google Shape;308;p39"/>
          <p:cNvPicPr preferRelativeResize="0"/>
          <p:nvPr/>
        </p:nvPicPr>
        <p:blipFill rotWithShape="1">
          <a:blip r:embed="rId4">
            <a:alphaModFix/>
          </a:blip>
          <a:srcRect l="17707" t="26722" r="37416" b="8447"/>
          <a:stretch/>
        </p:blipFill>
        <p:spPr>
          <a:xfrm>
            <a:off x="6240800" y="1930500"/>
            <a:ext cx="5136900" cy="419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12"/>
        <p:cNvGrpSpPr/>
        <p:nvPr/>
      </p:nvGrpSpPr>
      <p:grpSpPr>
        <a:xfrm>
          <a:off x="0" y="0"/>
          <a:ext cx="0" cy="0"/>
          <a:chOff x="0" y="0"/>
          <a:chExt cx="0" cy="0"/>
        </a:xfrm>
      </p:grpSpPr>
      <p:sp>
        <p:nvSpPr>
          <p:cNvPr id="313" name="Google Shape;313;p40"/>
          <p:cNvSpPr txBox="1">
            <a:spLocks noGrp="1"/>
          </p:cNvSpPr>
          <p:nvPr>
            <p:ph type="title"/>
          </p:nvPr>
        </p:nvSpPr>
        <p:spPr>
          <a:xfrm>
            <a:off x="6117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Support Vector Machine</a:t>
            </a:r>
            <a:endParaRPr sz="2400">
              <a:latin typeface="Times New Roman"/>
              <a:ea typeface="Times New Roman"/>
              <a:cs typeface="Times New Roman"/>
              <a:sym typeface="Times New Roman"/>
            </a:endParaRPr>
          </a:p>
        </p:txBody>
      </p:sp>
      <p:pic>
        <p:nvPicPr>
          <p:cNvPr id="314" name="Google Shape;314;p40"/>
          <p:cNvPicPr preferRelativeResize="0"/>
          <p:nvPr/>
        </p:nvPicPr>
        <p:blipFill rotWithShape="1">
          <a:blip r:embed="rId3">
            <a:alphaModFix/>
          </a:blip>
          <a:srcRect/>
          <a:stretch/>
        </p:blipFill>
        <p:spPr>
          <a:xfrm>
            <a:off x="152400" y="1784725"/>
            <a:ext cx="5433150" cy="4263525"/>
          </a:xfrm>
          <a:prstGeom prst="rect">
            <a:avLst/>
          </a:prstGeom>
          <a:noFill/>
          <a:ln>
            <a:noFill/>
          </a:ln>
        </p:spPr>
      </p:pic>
      <p:pic>
        <p:nvPicPr>
          <p:cNvPr id="315" name="Google Shape;315;p40"/>
          <p:cNvPicPr preferRelativeResize="0"/>
          <p:nvPr/>
        </p:nvPicPr>
        <p:blipFill rotWithShape="1">
          <a:blip r:embed="rId4">
            <a:alphaModFix/>
          </a:blip>
          <a:srcRect/>
          <a:stretch/>
        </p:blipFill>
        <p:spPr>
          <a:xfrm>
            <a:off x="5661050" y="1905100"/>
            <a:ext cx="6301650" cy="182205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6117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Logistic Regression</a:t>
            </a:r>
            <a:endParaRPr sz="2400">
              <a:latin typeface="Times New Roman"/>
              <a:ea typeface="Times New Roman"/>
              <a:cs typeface="Times New Roman"/>
              <a:sym typeface="Times New Roman"/>
            </a:endParaRPr>
          </a:p>
          <a:p>
            <a:pPr marL="0" lvl="0" indent="0" algn="l" rtl="0">
              <a:spcBef>
                <a:spcPts val="0"/>
              </a:spcBef>
              <a:spcAft>
                <a:spcPts val="0"/>
              </a:spcAft>
              <a:buClr>
                <a:srgbClr val="168DBA"/>
              </a:buClr>
              <a:buSzPts val="2400"/>
              <a:buFont typeface="Century Gothic"/>
              <a:buNone/>
            </a:pPr>
            <a:endParaRPr sz="2400">
              <a:latin typeface="Times New Roman"/>
              <a:ea typeface="Times New Roman"/>
              <a:cs typeface="Times New Roman"/>
              <a:sym typeface="Times New Roman"/>
            </a:endParaRPr>
          </a:p>
          <a:p>
            <a:pPr marL="0" lvl="0" indent="0" algn="l" rtl="0">
              <a:spcBef>
                <a:spcPts val="0"/>
              </a:spcBef>
              <a:spcAft>
                <a:spcPts val="0"/>
              </a:spcAft>
              <a:buClr>
                <a:srgbClr val="168DBA"/>
              </a:buClr>
              <a:buSzPts val="2000"/>
              <a:buFont typeface="Times New Roman"/>
              <a:buNone/>
            </a:pPr>
            <a:r>
              <a:rPr lang="en-IN" sz="2000" b="0">
                <a:latin typeface="Times New Roman"/>
                <a:ea typeface="Times New Roman"/>
                <a:cs typeface="Times New Roman"/>
                <a:sym typeface="Times New Roman"/>
              </a:rPr>
              <a:t>Accuracy-85%</a:t>
            </a:r>
            <a:endParaRPr sz="2000" b="0">
              <a:latin typeface="Times New Roman"/>
              <a:ea typeface="Times New Roman"/>
              <a:cs typeface="Times New Roman"/>
              <a:sym typeface="Times New Roman"/>
            </a:endParaRPr>
          </a:p>
        </p:txBody>
      </p:sp>
      <p:pic>
        <p:nvPicPr>
          <p:cNvPr id="321" name="Google Shape;321;p41"/>
          <p:cNvPicPr preferRelativeResize="0"/>
          <p:nvPr/>
        </p:nvPicPr>
        <p:blipFill rotWithShape="1">
          <a:blip r:embed="rId3">
            <a:alphaModFix/>
          </a:blip>
          <a:srcRect/>
          <a:stretch/>
        </p:blipFill>
        <p:spPr>
          <a:xfrm>
            <a:off x="3503375" y="496475"/>
            <a:ext cx="7733825" cy="5799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en-IN">
                <a:latin typeface="Times New Roman"/>
                <a:ea typeface="Times New Roman"/>
                <a:cs typeface="Times New Roman"/>
                <a:sym typeface="Times New Roman"/>
              </a:rPr>
              <a:t>Decision Tree</a:t>
            </a:r>
            <a:endParaRPr>
              <a:latin typeface="Times New Roman"/>
              <a:ea typeface="Times New Roman"/>
              <a:cs typeface="Times New Roman"/>
              <a:sym typeface="Times New Roman"/>
            </a:endParaRPr>
          </a:p>
        </p:txBody>
      </p:sp>
      <p:pic>
        <p:nvPicPr>
          <p:cNvPr id="327" name="Google Shape;327;p42"/>
          <p:cNvPicPr preferRelativeResize="0"/>
          <p:nvPr/>
        </p:nvPicPr>
        <p:blipFill rotWithShape="1">
          <a:blip r:embed="rId3">
            <a:alphaModFix/>
          </a:blip>
          <a:srcRect t="50303" r="40866"/>
          <a:stretch/>
        </p:blipFill>
        <p:spPr>
          <a:xfrm>
            <a:off x="1600875" y="1421175"/>
            <a:ext cx="7238300" cy="4015650"/>
          </a:xfrm>
          <a:prstGeom prst="rect">
            <a:avLst/>
          </a:prstGeom>
          <a:noFill/>
          <a:ln>
            <a:noFill/>
          </a:ln>
        </p:spPr>
      </p:pic>
      <p:sp>
        <p:nvSpPr>
          <p:cNvPr id="328" name="Google Shape;328;p42"/>
          <p:cNvSpPr txBox="1"/>
          <p:nvPr/>
        </p:nvSpPr>
        <p:spPr>
          <a:xfrm>
            <a:off x="3617025" y="5819450"/>
            <a:ext cx="34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entury Gothic"/>
                <a:ea typeface="Century Gothic"/>
                <a:cs typeface="Century Gothic"/>
                <a:sym typeface="Century Gothic"/>
              </a:rPr>
              <a:t>Decision Tree Result image</a:t>
            </a:r>
            <a:endParaRPr>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32"/>
        <p:cNvGrpSpPr/>
        <p:nvPr/>
      </p:nvGrpSpPr>
      <p:grpSpPr>
        <a:xfrm>
          <a:off x="0" y="0"/>
          <a:ext cx="0" cy="0"/>
          <a:chOff x="0" y="0"/>
          <a:chExt cx="0" cy="0"/>
        </a:xfrm>
      </p:grpSpPr>
      <p:sp>
        <p:nvSpPr>
          <p:cNvPr id="333" name="Google Shape;333;p43"/>
          <p:cNvSpPr txBox="1">
            <a:spLocks noGrp="1"/>
          </p:cNvSpPr>
          <p:nvPr>
            <p:ph type="title"/>
          </p:nvPr>
        </p:nvSpPr>
        <p:spPr>
          <a:xfrm>
            <a:off x="611725" y="624110"/>
            <a:ext cx="8911800" cy="12810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168DBA"/>
              </a:buClr>
              <a:buSzPct val="100000"/>
              <a:buFont typeface="Century Gothic"/>
              <a:buNone/>
            </a:pPr>
            <a:r>
              <a:rPr lang="en-IN">
                <a:latin typeface="Times New Roman"/>
                <a:ea typeface="Times New Roman"/>
                <a:cs typeface="Times New Roman"/>
                <a:sym typeface="Times New Roman"/>
              </a:rPr>
              <a:t>Random Forest</a:t>
            </a:r>
            <a:endParaRPr>
              <a:latin typeface="Times New Roman"/>
              <a:ea typeface="Times New Roman"/>
              <a:cs typeface="Times New Roman"/>
              <a:sym typeface="Times New Roman"/>
            </a:endParaRPr>
          </a:p>
          <a:p>
            <a:pPr marL="0" lvl="0" indent="0" algn="l" rtl="0">
              <a:spcBef>
                <a:spcPts val="0"/>
              </a:spcBef>
              <a:spcAft>
                <a:spcPts val="0"/>
              </a:spcAft>
              <a:buClr>
                <a:srgbClr val="168DBA"/>
              </a:buClr>
              <a:buSzPct val="100000"/>
              <a:buFont typeface="Century Gothic"/>
              <a:buNone/>
            </a:pPr>
            <a:endParaRPr>
              <a:latin typeface="Times New Roman"/>
              <a:ea typeface="Times New Roman"/>
              <a:cs typeface="Times New Roman"/>
              <a:sym typeface="Times New Roman"/>
            </a:endParaRPr>
          </a:p>
          <a:p>
            <a:pPr marL="0" lvl="0" indent="0" algn="l" rtl="0">
              <a:spcBef>
                <a:spcPts val="0"/>
              </a:spcBef>
              <a:spcAft>
                <a:spcPts val="0"/>
              </a:spcAft>
              <a:buClr>
                <a:srgbClr val="168DBA"/>
              </a:buClr>
              <a:buSzPct val="163636"/>
              <a:buFont typeface="Century Gothic"/>
              <a:buNone/>
            </a:pPr>
            <a:r>
              <a:rPr lang="en-IN" sz="2200">
                <a:latin typeface="Arial"/>
                <a:ea typeface="Arial"/>
                <a:cs typeface="Arial"/>
                <a:sym typeface="Arial"/>
              </a:rPr>
              <a:t>Accuracy-93%</a:t>
            </a:r>
            <a:endParaRPr sz="2100">
              <a:latin typeface="Arial"/>
              <a:ea typeface="Arial"/>
              <a:cs typeface="Arial"/>
              <a:sym typeface="Arial"/>
            </a:endParaRPr>
          </a:p>
        </p:txBody>
      </p:sp>
      <p:pic>
        <p:nvPicPr>
          <p:cNvPr id="334" name="Google Shape;334;p43"/>
          <p:cNvPicPr preferRelativeResize="0"/>
          <p:nvPr/>
        </p:nvPicPr>
        <p:blipFill rotWithShape="1">
          <a:blip r:embed="rId3">
            <a:alphaModFix/>
          </a:blip>
          <a:srcRect l="8492" t="6550" r="25000"/>
          <a:stretch/>
        </p:blipFill>
        <p:spPr>
          <a:xfrm>
            <a:off x="3867225" y="785500"/>
            <a:ext cx="7377750" cy="4872800"/>
          </a:xfrm>
          <a:prstGeom prst="rect">
            <a:avLst/>
          </a:prstGeom>
          <a:noFill/>
          <a:ln>
            <a:noFill/>
          </a:ln>
        </p:spPr>
      </p:pic>
      <p:sp>
        <p:nvSpPr>
          <p:cNvPr id="335" name="Google Shape;335;p43"/>
          <p:cNvSpPr txBox="1"/>
          <p:nvPr/>
        </p:nvSpPr>
        <p:spPr>
          <a:xfrm>
            <a:off x="5282275" y="5765725"/>
            <a:ext cx="5049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a:latin typeface="Century Gothic"/>
                <a:ea typeface="Century Gothic"/>
                <a:cs typeface="Century Gothic"/>
                <a:sym typeface="Century Gothic"/>
              </a:rPr>
              <a:t>Random Forest result image </a:t>
            </a:r>
            <a:endParaRPr sz="1500">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500"/>
              <a:buFont typeface="Times New Roman"/>
              <a:buNone/>
            </a:pPr>
            <a:r>
              <a:rPr lang="en-IN" sz="2500">
                <a:latin typeface="Times New Roman"/>
                <a:ea typeface="Times New Roman"/>
                <a:cs typeface="Times New Roman"/>
                <a:sym typeface="Times New Roman"/>
              </a:rPr>
              <a:t>WORKING OF PORTAL</a:t>
            </a:r>
            <a:endParaRPr sz="2500">
              <a:latin typeface="Times New Roman"/>
              <a:ea typeface="Times New Roman"/>
              <a:cs typeface="Times New Roman"/>
              <a:sym typeface="Times New Roman"/>
            </a:endParaRPr>
          </a:p>
        </p:txBody>
      </p:sp>
      <p:sp>
        <p:nvSpPr>
          <p:cNvPr id="341" name="Google Shape;341;p44"/>
          <p:cNvSpPr txBox="1">
            <a:spLocks noGrp="1"/>
          </p:cNvSpPr>
          <p:nvPr>
            <p:ph type="body" idx="1"/>
          </p:nvPr>
        </p:nvSpPr>
        <p:spPr>
          <a:xfrm>
            <a:off x="677325" y="2160600"/>
            <a:ext cx="5249700" cy="38808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Features of the Portal-</a:t>
            </a:r>
            <a:endParaRPr sz="1640">
              <a:solidFill>
                <a:srgbClr val="1A1A1A"/>
              </a:solidFill>
              <a:latin typeface="Arial"/>
              <a:ea typeface="Arial"/>
              <a:cs typeface="Arial"/>
              <a:sym typeface="Arial"/>
            </a:endParaRPr>
          </a:p>
          <a:p>
            <a:pPr marL="457200" lvl="0" indent="-319944" algn="l" rtl="0">
              <a:lnSpc>
                <a:spcPct val="70000"/>
              </a:lnSpc>
              <a:spcBef>
                <a:spcPts val="1000"/>
              </a:spcBef>
              <a:spcAft>
                <a:spcPts val="0"/>
              </a:spcAft>
              <a:buClr>
                <a:srgbClr val="1A1A1A"/>
              </a:buClr>
              <a:buSzPts val="1439"/>
              <a:buFont typeface="Arial"/>
              <a:buChar char="►"/>
            </a:pPr>
            <a:r>
              <a:rPr lang="en-IN" sz="1640">
                <a:solidFill>
                  <a:srgbClr val="1A1A1A"/>
                </a:solidFill>
                <a:latin typeface="Arial"/>
                <a:ea typeface="Arial"/>
                <a:cs typeface="Arial"/>
                <a:sym typeface="Arial"/>
              </a:rPr>
              <a:t>User friendly website.</a:t>
            </a:r>
            <a:endParaRPr sz="1640">
              <a:solidFill>
                <a:srgbClr val="1A1A1A"/>
              </a:solidFill>
              <a:latin typeface="Arial"/>
              <a:ea typeface="Arial"/>
              <a:cs typeface="Arial"/>
              <a:sym typeface="Arial"/>
            </a:endParaRPr>
          </a:p>
          <a:p>
            <a:pPr marL="457200" lvl="0" indent="-319944" algn="l" rtl="0">
              <a:lnSpc>
                <a:spcPct val="70000"/>
              </a:lnSpc>
              <a:spcBef>
                <a:spcPts val="1000"/>
              </a:spcBef>
              <a:spcAft>
                <a:spcPts val="0"/>
              </a:spcAft>
              <a:buClr>
                <a:srgbClr val="1A1A1A"/>
              </a:buClr>
              <a:buSzPts val="1439"/>
              <a:buFont typeface="Arial"/>
              <a:buChar char="►"/>
            </a:pPr>
            <a:r>
              <a:rPr lang="en-IN" sz="1640">
                <a:solidFill>
                  <a:srgbClr val="1A1A1A"/>
                </a:solidFill>
                <a:latin typeface="Arial"/>
                <a:ea typeface="Arial"/>
                <a:cs typeface="Arial"/>
                <a:sym typeface="Arial"/>
              </a:rPr>
              <a:t>Will show your full report with the level of risk of heart disease.</a:t>
            </a:r>
            <a:endParaRPr sz="1640">
              <a:solidFill>
                <a:srgbClr val="1A1A1A"/>
              </a:solidFill>
              <a:latin typeface="Arial"/>
              <a:ea typeface="Arial"/>
              <a:cs typeface="Arial"/>
              <a:sym typeface="Arial"/>
            </a:endParaRPr>
          </a:p>
          <a:p>
            <a:pPr marL="457200" lvl="0" indent="-319944" algn="l" rtl="0">
              <a:lnSpc>
                <a:spcPct val="70000"/>
              </a:lnSpc>
              <a:spcBef>
                <a:spcPts val="1000"/>
              </a:spcBef>
              <a:spcAft>
                <a:spcPts val="0"/>
              </a:spcAft>
              <a:buClr>
                <a:srgbClr val="1A1A1A"/>
              </a:buClr>
              <a:buSzPts val="1439"/>
              <a:buFont typeface="Arial"/>
              <a:buChar char="►"/>
            </a:pPr>
            <a:r>
              <a:rPr lang="en-IN" sz="1640">
                <a:solidFill>
                  <a:srgbClr val="1A1A1A"/>
                </a:solidFill>
                <a:latin typeface="Arial"/>
                <a:ea typeface="Arial"/>
                <a:cs typeface="Arial"/>
                <a:sym typeface="Arial"/>
              </a:rPr>
              <a:t>Comparative Analysis.</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Future Scope-</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Future work for this project can be included as deploying after modifying the parameters.</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Models can also be trained with reduced parameters .One can increase the accuracy if possible, as there is always a chance of improvement</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One can also use other classification algorithms with reduced parameters so that in case of absence of some attributes, users will be able to check ,however with reduced accuracy.</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endParaRPr sz="1640">
              <a:solidFill>
                <a:srgbClr val="1A1A1A"/>
              </a:solidFill>
              <a:latin typeface="Arial"/>
              <a:ea typeface="Arial"/>
              <a:cs typeface="Arial"/>
              <a:sym typeface="Arial"/>
            </a:endParaRPr>
          </a:p>
          <a:p>
            <a:pPr marL="0" lvl="0" indent="0" algn="l" rtl="0">
              <a:lnSpc>
                <a:spcPct val="80000"/>
              </a:lnSpc>
              <a:spcBef>
                <a:spcPts val="1000"/>
              </a:spcBef>
              <a:spcAft>
                <a:spcPts val="0"/>
              </a:spcAft>
              <a:buSzPts val="1550"/>
              <a:buNone/>
            </a:pPr>
            <a:endParaRPr sz="1950">
              <a:solidFill>
                <a:schemeClr val="dk2"/>
              </a:solidFill>
              <a:latin typeface="Arial"/>
              <a:ea typeface="Arial"/>
              <a:cs typeface="Arial"/>
              <a:sym typeface="Arial"/>
            </a:endParaRPr>
          </a:p>
        </p:txBody>
      </p:sp>
      <p:sp>
        <p:nvSpPr>
          <p:cNvPr id="342" name="Google Shape;342;p44"/>
          <p:cNvSpPr/>
          <p:nvPr/>
        </p:nvSpPr>
        <p:spPr>
          <a:xfrm>
            <a:off x="5188950" y="1503800"/>
            <a:ext cx="1289100" cy="991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r>
              <a:rPr lang="en-IN">
                <a:solidFill>
                  <a:schemeClr val="dk1"/>
                </a:solidFill>
                <a:latin typeface="Century Gothic"/>
                <a:ea typeface="Century Gothic"/>
                <a:cs typeface="Century Gothic"/>
                <a:sym typeface="Century Gothic"/>
              </a:rPr>
              <a:t>User enter the data</a:t>
            </a:r>
            <a:endParaRPr>
              <a:solidFill>
                <a:schemeClr val="dk1"/>
              </a:solidFill>
              <a:latin typeface="Century Gothic"/>
              <a:ea typeface="Century Gothic"/>
              <a:cs typeface="Century Gothic"/>
              <a:sym typeface="Century Gothic"/>
            </a:endParaRPr>
          </a:p>
        </p:txBody>
      </p:sp>
      <p:sp>
        <p:nvSpPr>
          <p:cNvPr id="343" name="Google Shape;343;p44"/>
          <p:cNvSpPr/>
          <p:nvPr/>
        </p:nvSpPr>
        <p:spPr>
          <a:xfrm>
            <a:off x="6577075" y="1930500"/>
            <a:ext cx="446100" cy="69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344" name="Google Shape;344;p44"/>
          <p:cNvSpPr/>
          <p:nvPr/>
        </p:nvSpPr>
        <p:spPr>
          <a:xfrm>
            <a:off x="7122400" y="661000"/>
            <a:ext cx="2330100" cy="5304600"/>
          </a:xfrm>
          <a:prstGeom prst="rect">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345" name="Google Shape;345;p44"/>
          <p:cNvSpPr/>
          <p:nvPr/>
        </p:nvSpPr>
        <p:spPr>
          <a:xfrm>
            <a:off x="7370275" y="1008050"/>
            <a:ext cx="1140300" cy="3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entury Gothic"/>
              <a:buNone/>
            </a:pPr>
            <a:r>
              <a:rPr lang="en-IN" sz="1800">
                <a:solidFill>
                  <a:schemeClr val="dk1"/>
                </a:solidFill>
                <a:latin typeface="Century Gothic"/>
                <a:ea typeface="Century Gothic"/>
                <a:cs typeface="Century Gothic"/>
                <a:sym typeface="Century Gothic"/>
              </a:rPr>
              <a:t>FORM</a:t>
            </a:r>
            <a:endParaRPr sz="1800">
              <a:solidFill>
                <a:schemeClr val="dk1"/>
              </a:solidFill>
              <a:latin typeface="Century Gothic"/>
              <a:ea typeface="Century Gothic"/>
              <a:cs typeface="Century Gothic"/>
              <a:sym typeface="Century Gothic"/>
            </a:endParaRPr>
          </a:p>
        </p:txBody>
      </p:sp>
      <p:sp>
        <p:nvSpPr>
          <p:cNvPr id="346" name="Google Shape;346;p44"/>
          <p:cNvSpPr/>
          <p:nvPr/>
        </p:nvSpPr>
        <p:spPr>
          <a:xfrm>
            <a:off x="7519000" y="3586000"/>
            <a:ext cx="892500" cy="6444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entury Gothic"/>
              <a:buNone/>
            </a:pPr>
            <a:r>
              <a:rPr lang="en-IN" sz="1200">
                <a:solidFill>
                  <a:schemeClr val="dk1"/>
                </a:solidFill>
                <a:latin typeface="Century Gothic"/>
                <a:ea typeface="Century Gothic"/>
                <a:cs typeface="Century Gothic"/>
                <a:sym typeface="Century Gothic"/>
              </a:rPr>
              <a:t>PREDICT</a:t>
            </a:r>
            <a:endParaRPr sz="1200">
              <a:solidFill>
                <a:schemeClr val="dk1"/>
              </a:solidFill>
              <a:latin typeface="Century Gothic"/>
              <a:ea typeface="Century Gothic"/>
              <a:cs typeface="Century Gothic"/>
              <a:sym typeface="Century Gothic"/>
            </a:endParaRPr>
          </a:p>
        </p:txBody>
      </p:sp>
      <p:sp>
        <p:nvSpPr>
          <p:cNvPr id="347" name="Google Shape;347;p44"/>
          <p:cNvSpPr/>
          <p:nvPr/>
        </p:nvSpPr>
        <p:spPr>
          <a:xfrm>
            <a:off x="7221550" y="4726225"/>
            <a:ext cx="2131800" cy="9915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entury Gothic"/>
              <a:buNone/>
            </a:pPr>
            <a:r>
              <a:rPr lang="en-IN" sz="1800">
                <a:solidFill>
                  <a:schemeClr val="dk1"/>
                </a:solidFill>
                <a:latin typeface="Century Gothic"/>
                <a:ea typeface="Century Gothic"/>
                <a:cs typeface="Century Gothic"/>
                <a:sym typeface="Century Gothic"/>
              </a:rPr>
              <a:t>RESULT</a:t>
            </a:r>
            <a:endParaRPr sz="1800">
              <a:solidFill>
                <a:schemeClr val="dk1"/>
              </a:solidFill>
              <a:latin typeface="Century Gothic"/>
              <a:ea typeface="Century Gothic"/>
              <a:cs typeface="Century Gothic"/>
              <a:sym typeface="Century Gothic"/>
            </a:endParaRPr>
          </a:p>
        </p:txBody>
      </p:sp>
      <p:sp>
        <p:nvSpPr>
          <p:cNvPr id="348" name="Google Shape;348;p44"/>
          <p:cNvSpPr/>
          <p:nvPr/>
        </p:nvSpPr>
        <p:spPr>
          <a:xfrm>
            <a:off x="10791025" y="1305500"/>
            <a:ext cx="991500" cy="11898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r>
              <a:rPr lang="en-IN" sz="1500">
                <a:solidFill>
                  <a:schemeClr val="dk1"/>
                </a:solidFill>
                <a:latin typeface="Century Gothic"/>
                <a:ea typeface="Century Gothic"/>
                <a:cs typeface="Century Gothic"/>
                <a:sym typeface="Century Gothic"/>
              </a:rPr>
              <a:t>ML MODELS</a:t>
            </a:r>
            <a:endParaRPr sz="1500">
              <a:solidFill>
                <a:schemeClr val="dk1"/>
              </a:solidFill>
              <a:latin typeface="Century Gothic"/>
              <a:ea typeface="Century Gothic"/>
              <a:cs typeface="Century Gothic"/>
              <a:sym typeface="Century Gothic"/>
            </a:endParaRPr>
          </a:p>
        </p:txBody>
      </p:sp>
      <p:sp>
        <p:nvSpPr>
          <p:cNvPr id="349" name="Google Shape;349;p44"/>
          <p:cNvSpPr/>
          <p:nvPr/>
        </p:nvSpPr>
        <p:spPr>
          <a:xfrm>
            <a:off x="8560100" y="1949975"/>
            <a:ext cx="2230800" cy="69000"/>
          </a:xfrm>
          <a:prstGeom prst="rightArrow">
            <a:avLst>
              <a:gd name="adj1" fmla="val 50000"/>
              <a:gd name="adj2" fmla="val 50000"/>
            </a:avLst>
          </a:pr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cxnSp>
        <p:nvCxnSpPr>
          <p:cNvPr id="350" name="Google Shape;350;p44"/>
          <p:cNvCxnSpPr>
            <a:stCxn id="348" idx="3"/>
          </p:cNvCxnSpPr>
          <p:nvPr/>
        </p:nvCxnSpPr>
        <p:spPr>
          <a:xfrm>
            <a:off x="11286775" y="2495300"/>
            <a:ext cx="0" cy="2627700"/>
          </a:xfrm>
          <a:prstGeom prst="straightConnector1">
            <a:avLst/>
          </a:prstGeom>
          <a:noFill/>
          <a:ln w="9525" cap="flat" cmpd="sng">
            <a:solidFill>
              <a:schemeClr val="dk2"/>
            </a:solidFill>
            <a:prstDash val="solid"/>
            <a:round/>
            <a:headEnd type="none" w="sm" len="sm"/>
            <a:tailEnd type="none" w="sm" len="sm"/>
          </a:ln>
        </p:spPr>
      </p:cxnSp>
      <p:sp>
        <p:nvSpPr>
          <p:cNvPr id="351" name="Google Shape;351;p44"/>
          <p:cNvSpPr/>
          <p:nvPr/>
        </p:nvSpPr>
        <p:spPr>
          <a:xfrm>
            <a:off x="9274125" y="5122850"/>
            <a:ext cx="2012700" cy="69000"/>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352" name="Google Shape;352;p44"/>
          <p:cNvSpPr txBox="1"/>
          <p:nvPr/>
        </p:nvSpPr>
        <p:spPr>
          <a:xfrm>
            <a:off x="7122400" y="264400"/>
            <a:ext cx="22308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Lato"/>
              <a:buNone/>
            </a:pPr>
            <a:r>
              <a:rPr lang="en-IN" sz="1800">
                <a:solidFill>
                  <a:schemeClr val="dk1"/>
                </a:solidFill>
                <a:latin typeface="Lato"/>
                <a:ea typeface="Lato"/>
                <a:cs typeface="Lato"/>
                <a:sym typeface="Lato"/>
              </a:rPr>
              <a:t>PREDICTION MODEL</a:t>
            </a:r>
            <a:endParaRPr sz="1800">
              <a:solidFill>
                <a:schemeClr val="dk1"/>
              </a:solidFill>
              <a:latin typeface="Lato"/>
              <a:ea typeface="Lato"/>
              <a:cs typeface="Lato"/>
              <a:sym typeface="Lato"/>
            </a:endParaRPr>
          </a:p>
        </p:txBody>
      </p:sp>
      <p:sp>
        <p:nvSpPr>
          <p:cNvPr id="353" name="Google Shape;353;p44"/>
          <p:cNvSpPr txBox="1"/>
          <p:nvPr/>
        </p:nvSpPr>
        <p:spPr>
          <a:xfrm>
            <a:off x="9849075" y="2148300"/>
            <a:ext cx="793200" cy="6465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000"/>
              <a:buFont typeface="Lato"/>
              <a:buNone/>
            </a:pPr>
            <a:r>
              <a:rPr lang="en-IN" sz="1000">
                <a:solidFill>
                  <a:schemeClr val="dk1"/>
                </a:solidFill>
                <a:latin typeface="Lato"/>
                <a:ea typeface="Lato"/>
                <a:cs typeface="Lato"/>
                <a:sym typeface="Lato"/>
              </a:rPr>
              <a:t>DATA GOES TO BACKEND</a:t>
            </a:r>
            <a:endParaRPr sz="1000">
              <a:solidFill>
                <a:schemeClr val="dk1"/>
              </a:solidFill>
              <a:latin typeface="Lato"/>
              <a:ea typeface="Lato"/>
              <a:cs typeface="Lato"/>
              <a:sym typeface="Lato"/>
            </a:endParaRPr>
          </a:p>
        </p:txBody>
      </p:sp>
      <p:sp>
        <p:nvSpPr>
          <p:cNvPr id="354" name="Google Shape;354;p44"/>
          <p:cNvSpPr txBox="1"/>
          <p:nvPr/>
        </p:nvSpPr>
        <p:spPr>
          <a:xfrm>
            <a:off x="9799500" y="4379200"/>
            <a:ext cx="1140300" cy="7389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200"/>
              <a:buFont typeface="Lato"/>
              <a:buNone/>
            </a:pPr>
            <a:r>
              <a:rPr lang="en-IN" sz="1200">
                <a:solidFill>
                  <a:schemeClr val="dk1"/>
                </a:solidFill>
                <a:latin typeface="Lato"/>
                <a:ea typeface="Lato"/>
                <a:cs typeface="Lato"/>
                <a:sym typeface="Lato"/>
              </a:rPr>
              <a:t>RETURNS PREDICTION RESULTS</a:t>
            </a:r>
            <a:endParaRPr sz="1200">
              <a:solidFill>
                <a:schemeClr val="dk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600"/>
              <a:buFont typeface="Times New Roman"/>
              <a:buNone/>
            </a:pPr>
            <a:r>
              <a:rPr lang="en-IN" sz="2600">
                <a:latin typeface="Times New Roman"/>
                <a:ea typeface="Times New Roman"/>
                <a:cs typeface="Times New Roman"/>
                <a:sym typeface="Times New Roman"/>
              </a:rPr>
              <a:t>PORTAL PREVIEW</a:t>
            </a:r>
            <a:endParaRPr sz="2600">
              <a:latin typeface="Times New Roman"/>
              <a:ea typeface="Times New Roman"/>
              <a:cs typeface="Times New Roman"/>
              <a:sym typeface="Times New Roman"/>
            </a:endParaRPr>
          </a:p>
        </p:txBody>
      </p:sp>
      <p:pic>
        <p:nvPicPr>
          <p:cNvPr id="360" name="Google Shape;360;p45"/>
          <p:cNvPicPr preferRelativeResize="0"/>
          <p:nvPr/>
        </p:nvPicPr>
        <p:blipFill>
          <a:blip r:embed="rId3">
            <a:alphaModFix/>
          </a:blip>
          <a:stretch>
            <a:fillRect/>
          </a:stretch>
        </p:blipFill>
        <p:spPr>
          <a:xfrm>
            <a:off x="6051938" y="221975"/>
            <a:ext cx="5457825" cy="3048000"/>
          </a:xfrm>
          <a:prstGeom prst="rect">
            <a:avLst/>
          </a:prstGeom>
          <a:noFill/>
          <a:ln>
            <a:noFill/>
          </a:ln>
        </p:spPr>
      </p:pic>
      <p:pic>
        <p:nvPicPr>
          <p:cNvPr id="361" name="Google Shape;361;p45"/>
          <p:cNvPicPr preferRelativeResize="0"/>
          <p:nvPr/>
        </p:nvPicPr>
        <p:blipFill>
          <a:blip r:embed="rId4">
            <a:alphaModFix/>
          </a:blip>
          <a:stretch>
            <a:fillRect/>
          </a:stretch>
        </p:blipFill>
        <p:spPr>
          <a:xfrm>
            <a:off x="6037638" y="3319550"/>
            <a:ext cx="5486400" cy="3067050"/>
          </a:xfrm>
          <a:prstGeom prst="rect">
            <a:avLst/>
          </a:prstGeom>
          <a:noFill/>
          <a:ln>
            <a:noFill/>
          </a:ln>
        </p:spPr>
      </p:pic>
      <p:sp>
        <p:nvSpPr>
          <p:cNvPr id="362" name="Google Shape;362;p45"/>
          <p:cNvSpPr txBox="1"/>
          <p:nvPr/>
        </p:nvSpPr>
        <p:spPr>
          <a:xfrm>
            <a:off x="7937650" y="6494450"/>
            <a:ext cx="3519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a:t>Input Form</a:t>
            </a:r>
            <a:endParaRPr sz="1500"/>
          </a:p>
        </p:txBody>
      </p:sp>
      <p:pic>
        <p:nvPicPr>
          <p:cNvPr id="363" name="Google Shape;363;p45"/>
          <p:cNvPicPr preferRelativeResize="0"/>
          <p:nvPr/>
        </p:nvPicPr>
        <p:blipFill>
          <a:blip r:embed="rId5">
            <a:alphaModFix/>
          </a:blip>
          <a:stretch>
            <a:fillRect/>
          </a:stretch>
        </p:blipFill>
        <p:spPr>
          <a:xfrm>
            <a:off x="152400" y="1473300"/>
            <a:ext cx="5732850" cy="2924275"/>
          </a:xfrm>
          <a:prstGeom prst="rect">
            <a:avLst/>
          </a:prstGeom>
          <a:noFill/>
          <a:ln>
            <a:noFill/>
          </a:ln>
        </p:spPr>
      </p:pic>
      <p:sp>
        <p:nvSpPr>
          <p:cNvPr id="364" name="Google Shape;364;p45"/>
          <p:cNvSpPr txBox="1"/>
          <p:nvPr/>
        </p:nvSpPr>
        <p:spPr>
          <a:xfrm>
            <a:off x="2190500" y="4622225"/>
            <a:ext cx="2429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a:t>Result Page</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sp>
        <p:nvSpPr>
          <p:cNvPr id="369" name="Google Shape;369;p46"/>
          <p:cNvSpPr txBox="1">
            <a:spLocks noGrp="1"/>
          </p:cNvSpPr>
          <p:nvPr>
            <p:ph type="title"/>
          </p:nvPr>
        </p:nvSpPr>
        <p:spPr>
          <a:xfrm>
            <a:off x="1369385" y="195775"/>
            <a:ext cx="9291300" cy="8703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lt1"/>
              </a:buClr>
              <a:buSzPts val="2400"/>
              <a:buFont typeface="Noto Sans Symbols"/>
              <a:buChar char="⮚"/>
            </a:pPr>
            <a:r>
              <a:rPr lang="en-IN" sz="2400">
                <a:latin typeface="Times New Roman"/>
                <a:ea typeface="Times New Roman"/>
                <a:cs typeface="Times New Roman"/>
                <a:sym typeface="Times New Roman"/>
              </a:rPr>
              <a:t>REFERENCES</a:t>
            </a:r>
            <a:endParaRPr/>
          </a:p>
        </p:txBody>
      </p:sp>
      <p:sp>
        <p:nvSpPr>
          <p:cNvPr id="370" name="Google Shape;370;p46"/>
          <p:cNvSpPr txBox="1">
            <a:spLocks noGrp="1"/>
          </p:cNvSpPr>
          <p:nvPr>
            <p:ph type="body" idx="1"/>
          </p:nvPr>
        </p:nvSpPr>
        <p:spPr>
          <a:xfrm>
            <a:off x="1451575" y="865750"/>
            <a:ext cx="9291300" cy="5962800"/>
          </a:xfrm>
          <a:prstGeom prst="rect">
            <a:avLst/>
          </a:prstGeom>
          <a:solidFill>
            <a:schemeClr val="lt1"/>
          </a:solidFill>
          <a:ln>
            <a:noFill/>
          </a:ln>
        </p:spPr>
        <p:txBody>
          <a:bodyPr spcFirstLastPara="1" wrap="square" lIns="91425" tIns="45700" rIns="91425" bIns="45700" anchor="t" anchorCtr="0">
            <a:noAutofit/>
          </a:bodyPr>
          <a:lstStyle/>
          <a:p>
            <a:pPr marL="457200" lvl="0" indent="-313690" algn="just" rtl="0">
              <a:lnSpc>
                <a:spcPct val="115000"/>
              </a:lnSpc>
              <a:spcBef>
                <a:spcPts val="0"/>
              </a:spcBef>
              <a:spcAft>
                <a:spcPts val="0"/>
              </a:spcAft>
              <a:buClr>
                <a:schemeClr val="dk2"/>
              </a:buClr>
              <a:buSzPts val="1340"/>
              <a:buFont typeface="Noto Sans Symbols"/>
              <a:buChar char="●"/>
            </a:pPr>
            <a:r>
              <a:rPr lang="en-IN" u="sng">
                <a:solidFill>
                  <a:schemeClr val="hlink"/>
                </a:solidFill>
                <a:hlinkClick r:id="rId3"/>
              </a:rPr>
              <a:t>[0] https://www.cdc.gov/heartdisease/facts.htm</a:t>
            </a:r>
            <a:endParaRPr sz="160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a:solidFill>
                  <a:schemeClr val="dk2"/>
                </a:solidFill>
                <a:latin typeface="Arial"/>
                <a:ea typeface="Arial"/>
                <a:cs typeface="Arial"/>
                <a:sym typeface="Arial"/>
              </a:rPr>
              <a:t>[1]https://www.who.int/news-room/fact-sheets/detail/cardiovascular-diseases-(cvds)#:~:text=Cardiovascular%20diseases%20(CVDs)%20are%20the,%2D%20and%20middle%2Dincome%20countries.</a:t>
            </a:r>
            <a:endParaRPr sz="160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a:solidFill>
                  <a:schemeClr val="dk2"/>
                </a:solidFill>
                <a:latin typeface="Arial"/>
                <a:ea typeface="Arial"/>
                <a:cs typeface="Arial"/>
                <a:sym typeface="Arial"/>
              </a:rPr>
              <a:t>[2]https://www.who.int/india/health-topics/cardiovascular-diseases#:~:text=In%202016%20India%20reported%2063,well%20as%20overweight%20and%20obesity.</a:t>
            </a:r>
            <a:endParaRPr sz="160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a:solidFill>
                  <a:schemeClr val="dk2"/>
                </a:solidFill>
                <a:latin typeface="Arial"/>
                <a:ea typeface="Arial"/>
                <a:cs typeface="Arial"/>
                <a:sym typeface="Arial"/>
              </a:rPr>
              <a:t>[3] Bo Jin ,Chao Che, Zhen Liu, Shulong Zhang, Xiaomeng Yin,And Xiaopeng Wei, “Predicting the Risk of Heart Failure WithEHR Sequential Data Modeling” ,IEEE Access 2018.</a:t>
            </a:r>
            <a:endParaRPr sz="160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a:solidFill>
                  <a:schemeClr val="dk2"/>
                </a:solidFill>
                <a:latin typeface="Arial"/>
                <a:ea typeface="Arial"/>
                <a:cs typeface="Arial"/>
                <a:sym typeface="Arial"/>
              </a:rPr>
              <a:t>[4] Ashir Javeed, Shijie Zhou, Liao Yongjian, Iqbal Qasim,Adeeb Noor, Redhwan Nour4, Samad Wali And Abdul Basit ,“An Intelligent Learning System based on Random SearchAlgorithm and Optimized Random Forest Model forImproved Heart Disease Detection” , IEEE Access 2017.</a:t>
            </a:r>
            <a:endParaRPr sz="160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a:solidFill>
                  <a:schemeClr val="dk2"/>
                </a:solidFill>
                <a:latin typeface="Arial"/>
                <a:ea typeface="Arial"/>
                <a:cs typeface="Arial"/>
                <a:sym typeface="Arial"/>
              </a:rPr>
              <a:t>[5] Yar Muhammad, Muhammad Tahir, Maqsood Hayat &amp; Kil To Chong </a:t>
            </a:r>
            <a:r>
              <a:rPr lang="en-IN" sz="1600">
                <a:solidFill>
                  <a:schemeClr val="dk2"/>
                </a:solidFill>
                <a:highlight>
                  <a:schemeClr val="lt1"/>
                </a:highlight>
                <a:latin typeface="Roboto"/>
                <a:ea typeface="Roboto"/>
                <a:cs typeface="Roboto"/>
                <a:sym typeface="Roboto"/>
              </a:rPr>
              <a:t>Early and accurate detection and diagnosis of heart disease using intelligent computational model.[</a:t>
            </a:r>
            <a:r>
              <a:rPr lang="en-IN" sz="1600" u="sng">
                <a:solidFill>
                  <a:schemeClr val="hlink"/>
                </a:solidFill>
                <a:highlight>
                  <a:schemeClr val="lt1"/>
                </a:highlight>
                <a:latin typeface="Roboto"/>
                <a:ea typeface="Roboto"/>
                <a:cs typeface="Roboto"/>
                <a:sym typeface="Roboto"/>
                <a:hlinkClick r:id="rId4"/>
              </a:rPr>
              <a:t>https://www.nature.com/articles/s41598-020-76635-9</a:t>
            </a:r>
            <a:r>
              <a:rPr lang="en-IN" sz="1600">
                <a:solidFill>
                  <a:schemeClr val="dk2"/>
                </a:solidFill>
                <a:highlight>
                  <a:schemeClr val="lt1"/>
                </a:highlight>
                <a:latin typeface="Roboto"/>
                <a:ea typeface="Roboto"/>
                <a:cs typeface="Roboto"/>
                <a:sym typeface="Roboto"/>
              </a:rPr>
              <a:t>]</a:t>
            </a:r>
            <a:endParaRPr sz="1600">
              <a:solidFill>
                <a:schemeClr val="dk2"/>
              </a:solidFill>
              <a:highlight>
                <a:schemeClr val="lt1"/>
              </a:highlight>
              <a:latin typeface="Roboto"/>
              <a:ea typeface="Roboto"/>
              <a:cs typeface="Roboto"/>
              <a:sym typeface="Roboto"/>
            </a:endParaRPr>
          </a:p>
          <a:p>
            <a:pPr marL="457200" lvl="0" indent="-313690" algn="just" rtl="0">
              <a:lnSpc>
                <a:spcPct val="115000"/>
              </a:lnSpc>
              <a:spcBef>
                <a:spcPts val="0"/>
              </a:spcBef>
              <a:spcAft>
                <a:spcPts val="0"/>
              </a:spcAft>
              <a:buClr>
                <a:schemeClr val="dk2"/>
              </a:buClr>
              <a:buSzPts val="1340"/>
              <a:buFont typeface="Roboto"/>
              <a:buChar char="●"/>
            </a:pPr>
            <a:r>
              <a:rPr lang="en-IN" sz="1600">
                <a:solidFill>
                  <a:schemeClr val="dk2"/>
                </a:solidFill>
                <a:highlight>
                  <a:schemeClr val="lt1"/>
                </a:highlight>
                <a:latin typeface="Roboto"/>
                <a:ea typeface="Roboto"/>
                <a:cs typeface="Roboto"/>
                <a:sym typeface="Roboto"/>
              </a:rPr>
              <a:t>[6] Sushmita Roy Tithi , Aﬁfa Aktar , Fahimul Aleem , Amitabha Chakrabarty ‘’ECG data analysis and heart disease prediction using machine learning algorithms’’. Proceedings of 2019 IEEE Region 10 Symposium.</a:t>
            </a:r>
            <a:endParaRPr sz="1600">
              <a:solidFill>
                <a:schemeClr val="dk2"/>
              </a:solidFill>
              <a:highlight>
                <a:schemeClr val="lt1"/>
              </a:highlight>
              <a:latin typeface="Roboto"/>
              <a:ea typeface="Roboto"/>
              <a:cs typeface="Roboto"/>
              <a:sym typeface="Roboto"/>
            </a:endParaRPr>
          </a:p>
          <a:p>
            <a:pPr marL="457200" lvl="0" indent="-313690" algn="just" rtl="0">
              <a:lnSpc>
                <a:spcPct val="115000"/>
              </a:lnSpc>
              <a:spcBef>
                <a:spcPts val="0"/>
              </a:spcBef>
              <a:spcAft>
                <a:spcPts val="0"/>
              </a:spcAft>
              <a:buClr>
                <a:schemeClr val="dk2"/>
              </a:buClr>
              <a:buSzPts val="1340"/>
              <a:buFont typeface="Roboto"/>
              <a:buChar char="●"/>
            </a:pPr>
            <a:r>
              <a:rPr lang="en-IN" sz="1600">
                <a:solidFill>
                  <a:schemeClr val="dk2"/>
                </a:solidFill>
                <a:highlight>
                  <a:schemeClr val="lt1"/>
                </a:highlight>
                <a:latin typeface="Roboto"/>
                <a:ea typeface="Roboto"/>
                <a:cs typeface="Roboto"/>
                <a:sym typeface="Roboto"/>
              </a:rPr>
              <a:t>[7] Sellappan Palaniappan , Rafiah Awang “Intelligent Heart Disease Prediction System Using Data Mining Techniques ” IJCSNS International Journal of Computer Science and Network Security, VOL.8 No.8, August 2008 </a:t>
            </a:r>
            <a:endParaRPr sz="1600">
              <a:solidFill>
                <a:schemeClr val="dk2"/>
              </a:solidFill>
              <a:highlight>
                <a:schemeClr val="lt1"/>
              </a:highlight>
              <a:latin typeface="Roboto"/>
              <a:ea typeface="Roboto"/>
              <a:cs typeface="Roboto"/>
              <a:sym typeface="Roboto"/>
            </a:endParaRPr>
          </a:p>
          <a:p>
            <a:pPr marL="457200" lvl="0" indent="0" algn="just" rtl="0">
              <a:lnSpc>
                <a:spcPct val="115000"/>
              </a:lnSpc>
              <a:spcBef>
                <a:spcPts val="1000"/>
              </a:spcBef>
              <a:spcAft>
                <a:spcPts val="0"/>
              </a:spcAft>
              <a:buSzPts val="1600"/>
              <a:buNone/>
            </a:pPr>
            <a:endParaRPr sz="1600">
              <a:solidFill>
                <a:schemeClr val="dk2"/>
              </a:solidFill>
              <a:highlight>
                <a:schemeClr val="dk1"/>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
                                            <p:txEl>
                                              <p:pRg st="1" end="1"/>
                                            </p:txEl>
                                          </p:spTgt>
                                        </p:tgtEl>
                                        <p:attrNameLst>
                                          <p:attrName>style.visibility</p:attrName>
                                        </p:attrNameLst>
                                      </p:cBhvr>
                                      <p:to>
                                        <p:strVal val="visible"/>
                                      </p:to>
                                    </p:set>
                                    <p:animEffect transition="in" filter="fade">
                                      <p:cBhvr>
                                        <p:cTn id="12" dur="500"/>
                                        <p:tgtEl>
                                          <p:spTgt spid="3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0">
                                            <p:txEl>
                                              <p:pRg st="2" end="2"/>
                                            </p:txEl>
                                          </p:spTgt>
                                        </p:tgtEl>
                                        <p:attrNameLst>
                                          <p:attrName>style.visibility</p:attrName>
                                        </p:attrNameLst>
                                      </p:cBhvr>
                                      <p:to>
                                        <p:strVal val="visible"/>
                                      </p:to>
                                    </p:set>
                                    <p:animEffect transition="in" filter="fade">
                                      <p:cBhvr>
                                        <p:cTn id="17" dur="500"/>
                                        <p:tgtEl>
                                          <p:spTgt spid="3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0">
                                            <p:txEl>
                                              <p:pRg st="3" end="3"/>
                                            </p:txEl>
                                          </p:spTgt>
                                        </p:tgtEl>
                                        <p:attrNameLst>
                                          <p:attrName>style.visibility</p:attrName>
                                        </p:attrNameLst>
                                      </p:cBhvr>
                                      <p:to>
                                        <p:strVal val="visible"/>
                                      </p:to>
                                    </p:set>
                                    <p:animEffect transition="in" filter="fade">
                                      <p:cBhvr>
                                        <p:cTn id="22" dur="500"/>
                                        <p:tgtEl>
                                          <p:spTgt spid="3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0">
                                            <p:txEl>
                                              <p:pRg st="4" end="4"/>
                                            </p:txEl>
                                          </p:spTgt>
                                        </p:tgtEl>
                                        <p:attrNameLst>
                                          <p:attrName>style.visibility</p:attrName>
                                        </p:attrNameLst>
                                      </p:cBhvr>
                                      <p:to>
                                        <p:strVal val="visible"/>
                                      </p:to>
                                    </p:set>
                                    <p:animEffect transition="in" filter="fade">
                                      <p:cBhvr>
                                        <p:cTn id="27" dur="500"/>
                                        <p:tgtEl>
                                          <p:spTgt spid="3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0">
                                            <p:txEl>
                                              <p:pRg st="5" end="5"/>
                                            </p:txEl>
                                          </p:spTgt>
                                        </p:tgtEl>
                                        <p:attrNameLst>
                                          <p:attrName>style.visibility</p:attrName>
                                        </p:attrNameLst>
                                      </p:cBhvr>
                                      <p:to>
                                        <p:strVal val="visible"/>
                                      </p:to>
                                    </p:set>
                                    <p:animEffect transition="in" filter="fade">
                                      <p:cBhvr>
                                        <p:cTn id="32" dur="500"/>
                                        <p:tgtEl>
                                          <p:spTgt spid="3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0">
                                            <p:txEl>
                                              <p:pRg st="6" end="6"/>
                                            </p:txEl>
                                          </p:spTgt>
                                        </p:tgtEl>
                                        <p:attrNameLst>
                                          <p:attrName>style.visibility</p:attrName>
                                        </p:attrNameLst>
                                      </p:cBhvr>
                                      <p:to>
                                        <p:strVal val="visible"/>
                                      </p:to>
                                    </p:set>
                                    <p:animEffect transition="in" filter="fade">
                                      <p:cBhvr>
                                        <p:cTn id="37" dur="500"/>
                                        <p:tgtEl>
                                          <p:spTgt spid="3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0">
                                            <p:txEl>
                                              <p:pRg st="7" end="7"/>
                                            </p:txEl>
                                          </p:spTgt>
                                        </p:tgtEl>
                                        <p:attrNameLst>
                                          <p:attrName>style.visibility</p:attrName>
                                        </p:attrNameLst>
                                      </p:cBhvr>
                                      <p:to>
                                        <p:strVal val="visible"/>
                                      </p:to>
                                    </p:set>
                                    <p:animEffect transition="in" filter="fade">
                                      <p:cBhvr>
                                        <p:cTn id="42" dur="500"/>
                                        <p:tgtEl>
                                          <p:spTgt spid="3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0">
                                            <p:txEl>
                                              <p:pRg st="8" end="8"/>
                                            </p:txEl>
                                          </p:spTgt>
                                        </p:tgtEl>
                                        <p:attrNameLst>
                                          <p:attrName>style.visibility</p:attrName>
                                        </p:attrNameLst>
                                      </p:cBhvr>
                                      <p:to>
                                        <p:strVal val="visible"/>
                                      </p:to>
                                    </p:set>
                                    <p:animEffect transition="in" filter="fade">
                                      <p:cBhvr>
                                        <p:cTn id="47" dur="500"/>
                                        <p:tgtEl>
                                          <p:spTgt spid="3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422475" y="592100"/>
            <a:ext cx="11769600" cy="525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INTRODUCTION : HEART DISEASE AND SYMPTOMS</a:t>
            </a:r>
            <a:endParaRPr/>
          </a:p>
        </p:txBody>
      </p:sp>
      <p:sp>
        <p:nvSpPr>
          <p:cNvPr id="180" name="Google Shape;180;p20"/>
          <p:cNvSpPr txBox="1">
            <a:spLocks noGrp="1"/>
          </p:cNvSpPr>
          <p:nvPr>
            <p:ph type="body" idx="1"/>
          </p:nvPr>
        </p:nvSpPr>
        <p:spPr>
          <a:xfrm>
            <a:off x="348343" y="1270491"/>
            <a:ext cx="11495314" cy="5478651"/>
          </a:xfrm>
          <a:prstGeom prst="rect">
            <a:avLst/>
          </a:prstGeom>
          <a:noFill/>
          <a:ln>
            <a:noFill/>
          </a:ln>
        </p:spPr>
        <p:txBody>
          <a:bodyPr spcFirstLastPara="1" wrap="square" lIns="91425" tIns="45700" rIns="91425" bIns="45700" anchor="t" anchorCtr="0">
            <a:normAutofit lnSpcReduction="10000"/>
          </a:bodyPr>
          <a:lstStyle/>
          <a:p>
            <a:pPr marL="342900" lvl="0" indent="-312102" algn="just" rtl="0">
              <a:lnSpc>
                <a:spcPct val="150000"/>
              </a:lnSpc>
              <a:spcBef>
                <a:spcPts val="0"/>
              </a:spcBef>
              <a:spcAft>
                <a:spcPts val="0"/>
              </a:spcAft>
              <a:buSzPts val="1550"/>
              <a:buFont typeface="Arial"/>
              <a:buChar char="🠶"/>
            </a:pPr>
            <a:r>
              <a:rPr lang="en-IN" sz="1550" i="0" u="none" strike="noStrike">
                <a:solidFill>
                  <a:srgbClr val="333333"/>
                </a:solidFill>
                <a:latin typeface="Arial"/>
                <a:ea typeface="Arial"/>
                <a:cs typeface="Arial"/>
                <a:sym typeface="Arial"/>
              </a:rPr>
              <a:t>The general term used to cover malfunctions or irregularities of the heart is Heart Disease, or sometimes Cardiac Disease.</a:t>
            </a:r>
            <a:endParaRPr sz="1550" i="0" u="none" strike="noStrike">
              <a:solidFill>
                <a:srgbClr val="333333"/>
              </a:solidFill>
              <a:latin typeface="Arial"/>
              <a:ea typeface="Arial"/>
              <a:cs typeface="Arial"/>
              <a:sym typeface="Arial"/>
            </a:endParaRPr>
          </a:p>
          <a:p>
            <a:pPr marL="0" lvl="0" indent="0" algn="just" rtl="0">
              <a:lnSpc>
                <a:spcPct val="150000"/>
              </a:lnSpc>
              <a:spcBef>
                <a:spcPts val="0"/>
              </a:spcBef>
              <a:spcAft>
                <a:spcPts val="0"/>
              </a:spcAft>
              <a:buNone/>
            </a:pPr>
            <a:endParaRPr sz="1550">
              <a:solidFill>
                <a:srgbClr val="333333"/>
              </a:solidFill>
              <a:latin typeface="Arial"/>
              <a:ea typeface="Arial"/>
              <a:cs typeface="Arial"/>
              <a:sym typeface="Arial"/>
            </a:endParaRPr>
          </a:p>
          <a:p>
            <a:pPr marL="342900" lvl="0" indent="-312102" algn="just" rtl="0">
              <a:lnSpc>
                <a:spcPct val="150000"/>
              </a:lnSpc>
              <a:spcBef>
                <a:spcPts val="0"/>
              </a:spcBef>
              <a:spcAft>
                <a:spcPts val="0"/>
              </a:spcAft>
              <a:buSzPts val="1550"/>
              <a:buFont typeface="Arial"/>
              <a:buChar char="🠶"/>
            </a:pPr>
            <a:r>
              <a:rPr lang="en-IN" sz="1550" i="0" u="none" strike="noStrike">
                <a:solidFill>
                  <a:srgbClr val="333333"/>
                </a:solidFill>
                <a:latin typeface="Arial"/>
                <a:ea typeface="Arial"/>
                <a:cs typeface="Arial"/>
                <a:sym typeface="Arial"/>
              </a:rPr>
              <a:t>Although heart disease can occur in different forms, there is a common set of core risk factors that influence whether someone will ultimately be at risk for heart disease or not</a:t>
            </a:r>
            <a:endParaRPr sz="1550">
              <a:solidFill>
                <a:srgbClr val="333333"/>
              </a:solidFill>
              <a:latin typeface="Arial"/>
              <a:ea typeface="Arial"/>
              <a:cs typeface="Arial"/>
              <a:sym typeface="Arial"/>
            </a:endParaRPr>
          </a:p>
          <a:p>
            <a:pPr marL="342900" lvl="0" indent="0" algn="just" rtl="0">
              <a:lnSpc>
                <a:spcPct val="150000"/>
              </a:lnSpc>
              <a:spcBef>
                <a:spcPts val="0"/>
              </a:spcBef>
              <a:spcAft>
                <a:spcPts val="0"/>
              </a:spcAft>
              <a:buNone/>
            </a:pPr>
            <a:r>
              <a:rPr lang="en-IN" sz="1550" i="0" u="none" strike="noStrike">
                <a:solidFill>
                  <a:srgbClr val="333333"/>
                </a:solidFill>
                <a:latin typeface="Arial"/>
                <a:ea typeface="Arial"/>
                <a:cs typeface="Arial"/>
                <a:sym typeface="Arial"/>
              </a:rPr>
              <a:t>.</a:t>
            </a:r>
            <a:endParaRPr sz="1550">
              <a:latin typeface="Arial"/>
              <a:ea typeface="Arial"/>
              <a:cs typeface="Arial"/>
              <a:sym typeface="Arial"/>
            </a:endParaRPr>
          </a:p>
          <a:p>
            <a:pPr marL="342900" lvl="0" indent="-312102" algn="just" rtl="0">
              <a:lnSpc>
                <a:spcPct val="150000"/>
              </a:lnSpc>
              <a:spcBef>
                <a:spcPts val="0"/>
              </a:spcBef>
              <a:spcAft>
                <a:spcPts val="0"/>
              </a:spcAft>
              <a:buSzPts val="1550"/>
              <a:buFont typeface="Arial"/>
              <a:buChar char="🠶"/>
            </a:pPr>
            <a:r>
              <a:rPr lang="en-IN" sz="1550" i="0" u="none" strike="noStrike">
                <a:solidFill>
                  <a:srgbClr val="000000"/>
                </a:solidFill>
                <a:latin typeface="Arial"/>
                <a:ea typeface="Arial"/>
                <a:cs typeface="Arial"/>
                <a:sym typeface="Arial"/>
              </a:rPr>
              <a:t>As further symptoms are considered</a:t>
            </a:r>
            <a:r>
              <a:rPr lang="en-IN" sz="1550" i="0" u="none" strike="noStrike">
                <a:solidFill>
                  <a:srgbClr val="111111"/>
                </a:solidFill>
                <a:latin typeface="Arial"/>
                <a:ea typeface="Arial"/>
                <a:cs typeface="Arial"/>
                <a:sym typeface="Arial"/>
              </a:rPr>
              <a:t>, they can include:</a:t>
            </a:r>
            <a:endParaRPr sz="1550">
              <a:latin typeface="Arial"/>
              <a:ea typeface="Arial"/>
              <a:cs typeface="Arial"/>
              <a:sym typeface="Arial"/>
            </a:endParaRPr>
          </a:p>
          <a:p>
            <a:pPr marL="742950" lvl="1" indent="-254952" algn="just" rtl="0">
              <a:spcBef>
                <a:spcPts val="0"/>
              </a:spcBef>
              <a:spcAft>
                <a:spcPts val="0"/>
              </a:spcAft>
              <a:buSzPts val="1550"/>
              <a:buFont typeface="Arial"/>
              <a:buChar char="•"/>
            </a:pPr>
            <a:r>
              <a:rPr lang="en-IN" sz="1550" i="0" u="none" strike="noStrike">
                <a:solidFill>
                  <a:srgbClr val="111111"/>
                </a:solidFill>
                <a:latin typeface="Arial"/>
                <a:ea typeface="Arial"/>
                <a:cs typeface="Arial"/>
                <a:sym typeface="Arial"/>
              </a:rPr>
              <a:t>Chest pain, chest tightness, chest pressure and discomfort in chest (angina).</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Shortness of breath even during light activities.</a:t>
            </a:r>
            <a:endParaRPr sz="1550">
              <a:latin typeface="Arial"/>
              <a:ea typeface="Arial"/>
              <a:cs typeface="Arial"/>
              <a:sym typeface="Arial"/>
            </a:endParaRPr>
          </a:p>
          <a:p>
            <a:pPr marL="742950" lvl="1" indent="-254952" algn="just" rtl="0">
              <a:lnSpc>
                <a:spcPct val="110000"/>
              </a:lnSpc>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Pain, numbness, weakness or coldness in your legs or arms if the blood vessels in those parts of your body are narrowed.</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Infants may experience shortness of breath during feedings, leading to poor weight gain and physical ailments.</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Severe Continuous pain in the neck, throat , back of abdomen.</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000000"/>
                </a:solidFill>
                <a:latin typeface="Arial"/>
                <a:ea typeface="Arial"/>
                <a:cs typeface="Arial"/>
                <a:sym typeface="Arial"/>
              </a:rPr>
              <a:t>Access adipose tissue, elevated blood pressure levels and elevated cholesterol levels.</a:t>
            </a:r>
            <a:endParaRPr sz="1550">
              <a:latin typeface="Arial"/>
              <a:ea typeface="Arial"/>
              <a:cs typeface="Arial"/>
              <a:sym typeface="Arial"/>
            </a:endParaRPr>
          </a:p>
          <a:p>
            <a:pPr marL="0" lvl="0" indent="0" algn="just" rtl="0">
              <a:lnSpc>
                <a:spcPct val="150000"/>
              </a:lnSpc>
              <a:spcBef>
                <a:spcPts val="3000"/>
              </a:spcBef>
              <a:spcAft>
                <a:spcPts val="0"/>
              </a:spcAft>
              <a:buSzPts val="1800"/>
              <a:buNone/>
            </a:pPr>
            <a:endParaRPr sz="1550">
              <a:solidFill>
                <a:schemeClr val="dk2"/>
              </a:solidFill>
              <a:latin typeface="Arial"/>
              <a:ea typeface="Arial"/>
              <a:cs typeface="Arial"/>
              <a:sym typeface="Arial"/>
            </a:endParaRPr>
          </a:p>
          <a:p>
            <a:pPr marL="742950" lvl="1" indent="-204469" algn="just" rtl="0">
              <a:lnSpc>
                <a:spcPct val="100000"/>
              </a:lnSpc>
              <a:spcBef>
                <a:spcPts val="1000"/>
              </a:spcBef>
              <a:spcAft>
                <a:spcPts val="0"/>
              </a:spcAft>
              <a:buSzPts val="1384"/>
              <a:buFont typeface="Noto Sans Symbols"/>
              <a:buNone/>
            </a:pPr>
            <a:endParaRPr sz="155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74"/>
        <p:cNvGrpSpPr/>
        <p:nvPr/>
      </p:nvGrpSpPr>
      <p:grpSpPr>
        <a:xfrm>
          <a:off x="0" y="0"/>
          <a:ext cx="0" cy="0"/>
          <a:chOff x="0" y="0"/>
          <a:chExt cx="0" cy="0"/>
        </a:xfrm>
      </p:grpSpPr>
      <p:sp>
        <p:nvSpPr>
          <p:cNvPr id="375" name="Google Shape;375;p47"/>
          <p:cNvSpPr txBox="1">
            <a:spLocks noGrp="1"/>
          </p:cNvSpPr>
          <p:nvPr>
            <p:ph type="title"/>
          </p:nvPr>
        </p:nvSpPr>
        <p:spPr>
          <a:xfrm>
            <a:off x="1567020" y="2741141"/>
            <a:ext cx="8565520" cy="823784"/>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400"/>
              <a:buFont typeface="Times New Roman"/>
              <a:buNone/>
            </a:pPr>
            <a:r>
              <a:rPr lang="en-IN" sz="4400">
                <a:solidFill>
                  <a:schemeClr val="dk1"/>
                </a:solidFill>
                <a:latin typeface="Times New Roman"/>
                <a:ea typeface="Times New Roman"/>
                <a:cs typeface="Times New Roman"/>
                <a:sym typeface="Times New Roman"/>
              </a:rPr>
              <a:t>THANK YOU 🖋</a:t>
            </a:r>
            <a:endParaRPr/>
          </a:p>
        </p:txBody>
      </p:sp>
      <p:sp>
        <p:nvSpPr>
          <p:cNvPr id="376" name="Google Shape;376;p47"/>
          <p:cNvSpPr txBox="1"/>
          <p:nvPr/>
        </p:nvSpPr>
        <p:spPr>
          <a:xfrm>
            <a:off x="4296575" y="2280500"/>
            <a:ext cx="4015500" cy="723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lt1"/>
              </a:buClr>
              <a:buSzPts val="3500"/>
              <a:buFont typeface="Lato"/>
              <a:buNone/>
            </a:pPr>
            <a:r>
              <a:rPr lang="en-IN" sz="3500" b="1">
                <a:solidFill>
                  <a:schemeClr val="lt1"/>
                </a:solidFill>
                <a:latin typeface="Lato"/>
                <a:ea typeface="Lato"/>
                <a:cs typeface="Lato"/>
                <a:sym typeface="Lato"/>
              </a:rPr>
              <a:t>THANK  YOU</a:t>
            </a:r>
            <a:endParaRPr sz="3500" b="1">
              <a:solidFill>
                <a:schemeClr val="lt1"/>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359225" y="718450"/>
            <a:ext cx="9165900" cy="663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INTRODUCTION: ABOUT PROJECT</a:t>
            </a:r>
            <a:endParaRPr/>
          </a:p>
        </p:txBody>
      </p:sp>
      <p:sp>
        <p:nvSpPr>
          <p:cNvPr id="186" name="Google Shape;186;p21"/>
          <p:cNvSpPr txBox="1">
            <a:spLocks noGrp="1"/>
          </p:cNvSpPr>
          <p:nvPr>
            <p:ph type="body" idx="1"/>
          </p:nvPr>
        </p:nvSpPr>
        <p:spPr>
          <a:xfrm>
            <a:off x="359229" y="1186543"/>
            <a:ext cx="11342914" cy="5671457"/>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just" rtl="0">
              <a:lnSpc>
                <a:spcPct val="150000"/>
              </a:lnSpc>
              <a:spcBef>
                <a:spcPts val="2100"/>
              </a:spcBef>
              <a:spcAft>
                <a:spcPts val="0"/>
              </a:spcAft>
              <a:buSzPct val="100000"/>
              <a:buChar char="🠶"/>
            </a:pPr>
            <a:r>
              <a:rPr lang="en-IN" sz="1600">
                <a:solidFill>
                  <a:schemeClr val="dk1"/>
                </a:solidFill>
                <a:latin typeface="Arial"/>
                <a:ea typeface="Arial"/>
                <a:cs typeface="Arial"/>
                <a:sym typeface="Arial"/>
              </a:rPr>
              <a:t>To obtain reasonable diagnoses and predictions, we have analysed data points using different machine learning models. Health </a:t>
            </a:r>
            <a:r>
              <a:rPr lang="en-IN" sz="1700">
                <a:solidFill>
                  <a:schemeClr val="dk1"/>
                </a:solidFill>
                <a:latin typeface="Arial"/>
                <a:ea typeface="Arial"/>
                <a:cs typeface="Arial"/>
                <a:sym typeface="Arial"/>
              </a:rPr>
              <a:t>professionals or any individual can now use these trained models for increased risk assessment, recommendations, and for complementary care. With this technology, we can easily filter out a portion of patients and direct resources/attention to those in greater need, as well as identify anyone who is in superb health, without wasting time or resources so that proper attention can be given to those who are actually suffering.</a:t>
            </a:r>
            <a:endParaRPr sz="1700">
              <a:solidFill>
                <a:schemeClr val="dk1"/>
              </a:solidFill>
              <a:latin typeface="Noto Sans Symbols"/>
              <a:ea typeface="Noto Sans Symbols"/>
              <a:cs typeface="Noto Sans Symbols"/>
              <a:sym typeface="Noto Sans Symbols"/>
            </a:endParaRPr>
          </a:p>
          <a:p>
            <a:pPr marL="342900" lvl="0" indent="-342931" algn="just" rtl="0">
              <a:lnSpc>
                <a:spcPct val="150000"/>
              </a:lnSpc>
              <a:spcBef>
                <a:spcPts val="2100"/>
              </a:spcBef>
              <a:spcAft>
                <a:spcPts val="0"/>
              </a:spcAft>
              <a:buSzPct val="100000"/>
              <a:buChar char="🠶"/>
            </a:pPr>
            <a:r>
              <a:rPr lang="en-IN" sz="1700">
                <a:solidFill>
                  <a:schemeClr val="dk1"/>
                </a:solidFill>
                <a:latin typeface="Noto Sans Symbols"/>
                <a:ea typeface="Noto Sans Symbols"/>
                <a:cs typeface="Noto Sans Symbols"/>
                <a:sym typeface="Noto Sans Symbols"/>
              </a:rPr>
              <a:t> </a:t>
            </a:r>
            <a:r>
              <a:rPr lang="en-IN" sz="1700">
                <a:solidFill>
                  <a:schemeClr val="dk1"/>
                </a:solidFill>
                <a:latin typeface="Arial"/>
                <a:ea typeface="Arial"/>
                <a:cs typeface="Arial"/>
                <a:sym typeface="Arial"/>
              </a:rPr>
              <a:t>Our aim is:</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In order to meet the needs of most different situations, try to cover as many different options under different conditions as possible in a single module.</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Try to make the more accurate model ,along with the minimal frontend so that user can interact easily with it.</a:t>
            </a:r>
            <a:endParaRPr sz="1700">
              <a:solidFill>
                <a:schemeClr val="dk1"/>
              </a:solidFill>
              <a:latin typeface="Arial"/>
              <a:ea typeface="Arial"/>
              <a:cs typeface="Arial"/>
              <a:sym typeface="Arial"/>
            </a:endParaRPr>
          </a:p>
          <a:p>
            <a:pPr marL="342900" lvl="0" indent="-342931" algn="just" rtl="0">
              <a:lnSpc>
                <a:spcPct val="150000"/>
              </a:lnSpc>
              <a:spcBef>
                <a:spcPts val="0"/>
              </a:spcBef>
              <a:spcAft>
                <a:spcPts val="0"/>
              </a:spcAft>
              <a:buSzPct val="100000"/>
              <a:buChar char="🠶"/>
            </a:pPr>
            <a:r>
              <a:rPr lang="en-IN" sz="1700">
                <a:solidFill>
                  <a:schemeClr val="dk1"/>
                </a:solidFill>
                <a:latin typeface="Arial"/>
                <a:ea typeface="Arial"/>
                <a:cs typeface="Arial"/>
                <a:sym typeface="Arial"/>
              </a:rPr>
              <a:t> For Backend:</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Data points for prediction will be finalised based on the previous medical research.</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We will use various machine learning algorithms  to find the correlation between data points and heart condition and the algorithms which gives the most accurate prediction will be chosen.</a:t>
            </a:r>
            <a:endParaRPr sz="1700">
              <a:solidFill>
                <a:schemeClr val="dk1"/>
              </a:solidFill>
              <a:latin typeface="Arial"/>
              <a:ea typeface="Arial"/>
              <a:cs typeface="Arial"/>
              <a:sym typeface="Arial"/>
            </a:endParaRPr>
          </a:p>
          <a:p>
            <a:pPr marL="342900" lvl="0" indent="-342931" algn="just" rtl="0">
              <a:lnSpc>
                <a:spcPct val="150000"/>
              </a:lnSpc>
              <a:spcBef>
                <a:spcPts val="0"/>
              </a:spcBef>
              <a:spcAft>
                <a:spcPts val="0"/>
              </a:spcAft>
              <a:buSzPct val="100000"/>
              <a:buChar char="🠶"/>
            </a:pPr>
            <a:r>
              <a:rPr lang="en-IN" sz="1700">
                <a:solidFill>
                  <a:schemeClr val="dk1"/>
                </a:solidFill>
                <a:latin typeface="Arial"/>
                <a:ea typeface="Arial"/>
                <a:cs typeface="Arial"/>
                <a:sym typeface="Arial"/>
              </a:rPr>
              <a:t>For Frontend we have created a web application that will make it more accessible for users. User can interact with frontend part which will facilitates data collection.</a:t>
            </a:r>
            <a:endParaRPr sz="1700">
              <a:solidFill>
                <a:schemeClr val="dk1"/>
              </a:solidFill>
              <a:latin typeface="Arial"/>
              <a:ea typeface="Arial"/>
              <a:cs typeface="Arial"/>
              <a:sym typeface="Arial"/>
            </a:endParaRPr>
          </a:p>
          <a:p>
            <a:pPr marL="342900" lvl="0" indent="-251459" algn="l" rtl="0">
              <a:lnSpc>
                <a:spcPct val="100000"/>
              </a:lnSpc>
              <a:spcBef>
                <a:spcPts val="1000"/>
              </a:spcBef>
              <a:spcAft>
                <a:spcPts val="0"/>
              </a:spcAft>
              <a:buSzPct val="79999"/>
              <a:buNone/>
            </a:pPr>
            <a:endParaRPr sz="1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 calcmode="lin" valueType="num">
                                      <p:cBhvr additive="base">
                                        <p:cTn id="7" dur="500"/>
                                        <p:tgtEl>
                                          <p:spTgt spid="1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 calcmode="lin" valueType="num">
                                      <p:cBhvr additive="base">
                                        <p:cTn id="12" dur="500"/>
                                        <p:tgtEl>
                                          <p:spTgt spid="1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 calcmode="lin" valueType="num">
                                      <p:cBhvr additive="base">
                                        <p:cTn id="17" dur="500"/>
                                        <p:tgtEl>
                                          <p:spTgt spid="1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6">
                                            <p:txEl>
                                              <p:pRg st="3" end="3"/>
                                            </p:txEl>
                                          </p:spTgt>
                                        </p:tgtEl>
                                        <p:attrNameLst>
                                          <p:attrName>style.visibility</p:attrName>
                                        </p:attrNameLst>
                                      </p:cBhvr>
                                      <p:to>
                                        <p:strVal val="visible"/>
                                      </p:to>
                                    </p:set>
                                    <p:anim calcmode="lin" valueType="num">
                                      <p:cBhvr additive="base">
                                        <p:cTn id="22" dur="500"/>
                                        <p:tgtEl>
                                          <p:spTgt spid="18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6">
                                            <p:txEl>
                                              <p:pRg st="4" end="4"/>
                                            </p:txEl>
                                          </p:spTgt>
                                        </p:tgtEl>
                                        <p:attrNameLst>
                                          <p:attrName>style.visibility</p:attrName>
                                        </p:attrNameLst>
                                      </p:cBhvr>
                                      <p:to>
                                        <p:strVal val="visible"/>
                                      </p:to>
                                    </p:set>
                                    <p:anim calcmode="lin" valueType="num">
                                      <p:cBhvr additive="base">
                                        <p:cTn id="27" dur="500"/>
                                        <p:tgtEl>
                                          <p:spTgt spid="18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6">
                                            <p:txEl>
                                              <p:pRg st="5" end="5"/>
                                            </p:txEl>
                                          </p:spTgt>
                                        </p:tgtEl>
                                        <p:attrNameLst>
                                          <p:attrName>style.visibility</p:attrName>
                                        </p:attrNameLst>
                                      </p:cBhvr>
                                      <p:to>
                                        <p:strVal val="visible"/>
                                      </p:to>
                                    </p:set>
                                    <p:anim calcmode="lin" valueType="num">
                                      <p:cBhvr additive="base">
                                        <p:cTn id="32" dur="500"/>
                                        <p:tgtEl>
                                          <p:spTgt spid="18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6">
                                            <p:txEl>
                                              <p:pRg st="6" end="6"/>
                                            </p:txEl>
                                          </p:spTgt>
                                        </p:tgtEl>
                                        <p:attrNameLst>
                                          <p:attrName>style.visibility</p:attrName>
                                        </p:attrNameLst>
                                      </p:cBhvr>
                                      <p:to>
                                        <p:strVal val="visible"/>
                                      </p:to>
                                    </p:set>
                                    <p:anim calcmode="lin" valueType="num">
                                      <p:cBhvr additive="base">
                                        <p:cTn id="37" dur="500"/>
                                        <p:tgtEl>
                                          <p:spTgt spid="18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86">
                                            <p:txEl>
                                              <p:pRg st="7" end="7"/>
                                            </p:txEl>
                                          </p:spTgt>
                                        </p:tgtEl>
                                        <p:attrNameLst>
                                          <p:attrName>style.visibility</p:attrName>
                                        </p:attrNameLst>
                                      </p:cBhvr>
                                      <p:to>
                                        <p:strVal val="visible"/>
                                      </p:to>
                                    </p:set>
                                    <p:anim calcmode="lin" valueType="num">
                                      <p:cBhvr additive="base">
                                        <p:cTn id="42" dur="500"/>
                                        <p:tgtEl>
                                          <p:spTgt spid="18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6">
                                            <p:txEl>
                                              <p:pRg st="8" end="8"/>
                                            </p:txEl>
                                          </p:spTgt>
                                        </p:tgtEl>
                                        <p:attrNameLst>
                                          <p:attrName>style.visibility</p:attrName>
                                        </p:attrNameLst>
                                      </p:cBhvr>
                                      <p:to>
                                        <p:strVal val="visible"/>
                                      </p:to>
                                    </p:set>
                                    <p:anim calcmode="lin" valueType="num">
                                      <p:cBhvr additive="base">
                                        <p:cTn id="47" dur="500"/>
                                        <p:tgtEl>
                                          <p:spTgt spid="18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4519676" y="892628"/>
            <a:ext cx="11911200" cy="457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TIMELINE</a:t>
            </a:r>
            <a:endParaRPr sz="2400">
              <a:latin typeface="Times New Roman"/>
              <a:ea typeface="Times New Roman"/>
              <a:cs typeface="Times New Roman"/>
              <a:sym typeface="Times New Roman"/>
            </a:endParaRPr>
          </a:p>
        </p:txBody>
      </p:sp>
      <p:pic>
        <p:nvPicPr>
          <p:cNvPr id="192" name="Google Shape;192;p22"/>
          <p:cNvPicPr preferRelativeResize="0"/>
          <p:nvPr/>
        </p:nvPicPr>
        <p:blipFill rotWithShape="1">
          <a:blip r:embed="rId3">
            <a:alphaModFix/>
          </a:blip>
          <a:srcRect/>
          <a:stretch/>
        </p:blipFill>
        <p:spPr>
          <a:xfrm>
            <a:off x="391886" y="2427514"/>
            <a:ext cx="11419114" cy="3027575"/>
          </a:xfrm>
          <a:prstGeom prst="rect">
            <a:avLst/>
          </a:prstGeom>
          <a:noFill/>
          <a:ln>
            <a:noFill/>
          </a:ln>
        </p:spPr>
      </p:pic>
      <p:sp>
        <p:nvSpPr>
          <p:cNvPr id="193" name="Google Shape;193;p22"/>
          <p:cNvSpPr txBox="1"/>
          <p:nvPr/>
        </p:nvSpPr>
        <p:spPr>
          <a:xfrm>
            <a:off x="391886" y="1861457"/>
            <a:ext cx="114191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a:solidFill>
                  <a:schemeClr val="dk1"/>
                </a:solidFill>
                <a:latin typeface="Arial"/>
                <a:ea typeface="Arial"/>
                <a:cs typeface="Arial"/>
                <a:sym typeface="Arial"/>
              </a:rPr>
              <a:t>Gantt Chart for the timeline of project is shown below:</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3886200" y="653143"/>
            <a:ext cx="12192000" cy="4527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chemeClr val="lt1"/>
              </a:buClr>
              <a:buSzPct val="111111"/>
              <a:buFont typeface="Times New Roman"/>
              <a:buNone/>
            </a:pPr>
            <a:r>
              <a:rPr lang="en-IN" sz="2400">
                <a:latin typeface="Times New Roman"/>
                <a:ea typeface="Times New Roman"/>
                <a:cs typeface="Times New Roman"/>
                <a:sym typeface="Times New Roman"/>
              </a:rPr>
              <a:t>MOTIVATION: FACTS</a:t>
            </a:r>
            <a:endParaRPr/>
          </a:p>
        </p:txBody>
      </p:sp>
      <p:sp>
        <p:nvSpPr>
          <p:cNvPr id="199" name="Google Shape;199;p23"/>
          <p:cNvSpPr txBox="1">
            <a:spLocks noGrp="1"/>
          </p:cNvSpPr>
          <p:nvPr>
            <p:ph type="body" idx="1"/>
          </p:nvPr>
        </p:nvSpPr>
        <p:spPr>
          <a:xfrm>
            <a:off x="348344" y="1334529"/>
            <a:ext cx="11462656" cy="5004486"/>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SzPts val="1800"/>
              <a:buChar char="🠶"/>
            </a:pPr>
            <a:r>
              <a:rPr lang="en-IN" sz="1800">
                <a:solidFill>
                  <a:schemeClr val="dk1"/>
                </a:solidFill>
                <a:latin typeface="Arial"/>
                <a:ea typeface="Arial"/>
                <a:cs typeface="Arial"/>
                <a:sym typeface="Arial"/>
              </a:rPr>
              <a:t>According to World Health Organization statistics, cardiovascular disease is the leading cause of death in the world. CVDs were responsible for 32% of all global deaths in 2019, as estimated by the World Health Organization. Heart attacks and strokes were responsible for 85% of these deaths.</a:t>
            </a:r>
            <a:r>
              <a:rPr lang="en-IN">
                <a:solidFill>
                  <a:schemeClr val="dk1"/>
                </a:solidFill>
                <a:latin typeface="Arial"/>
                <a:ea typeface="Arial"/>
                <a:cs typeface="Arial"/>
                <a:sym typeface="Arial"/>
              </a:rPr>
              <a:t> Low- and middle-income countries account for more than three quarters of all CVD deaths.[1]</a:t>
            </a:r>
            <a:endParaRPr sz="1800">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A survey revealed that the United States is the worst affected country by heart disease where the ratio of heart disease patients is very high [0].It costed about $363 billion for United States of America each year from 2016 to 2017 to treat just heart diseases.</a:t>
            </a:r>
            <a:endParaRPr sz="1800">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People who are residing in low- and middle-income countries generally do not have the benefit of primary health care programmes neither sufficient medical infrastructure or machines for early detection and treatment of people with risk factors for CVDs or other less detectable disease.</a:t>
            </a:r>
            <a:endParaRPr/>
          </a:p>
          <a:p>
            <a:pPr marL="342900" lvl="0" indent="-251459" algn="just" rtl="0">
              <a:lnSpc>
                <a:spcPct val="100000"/>
              </a:lnSpc>
              <a:spcBef>
                <a:spcPts val="1000"/>
              </a:spcBef>
              <a:spcAft>
                <a:spcPts val="0"/>
              </a:spcAft>
              <a:buSzPts val="1440"/>
              <a:buNone/>
            </a:pPr>
            <a:endParaRPr>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 calcmode="lin" valueType="num">
                                      <p:cBhvr additive="base">
                                        <p:cTn id="7" dur="500"/>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 calcmode="lin" valueType="num">
                                      <p:cBhvr additive="base">
                                        <p:cTn id="12" dur="500"/>
                                        <p:tgtEl>
                                          <p:spTgt spid="1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 calcmode="lin" valueType="num">
                                      <p:cBhvr additive="base">
                                        <p:cTn id="17" dur="500"/>
                                        <p:tgtEl>
                                          <p:spTgt spid="1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 calcmode="lin" valueType="num">
                                      <p:cBhvr additive="base">
                                        <p:cTn id="22" dur="500"/>
                                        <p:tgtEl>
                                          <p:spTgt spid="19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4"/>
          <p:cNvPicPr preferRelativeResize="0">
            <a:picLocks noGrp="1"/>
          </p:cNvPicPr>
          <p:nvPr>
            <p:ph type="body" idx="1"/>
          </p:nvPr>
        </p:nvPicPr>
        <p:blipFill rotWithShape="1">
          <a:blip r:embed="rId3">
            <a:alphaModFix/>
          </a:blip>
          <a:srcRect/>
          <a:stretch/>
        </p:blipFill>
        <p:spPr>
          <a:xfrm>
            <a:off x="2086778" y="400062"/>
            <a:ext cx="8018444" cy="5660079"/>
          </a:xfrm>
          <a:prstGeom prst="rect">
            <a:avLst/>
          </a:prstGeom>
          <a:noFill/>
          <a:ln>
            <a:noFill/>
          </a:ln>
        </p:spPr>
      </p:pic>
      <p:sp>
        <p:nvSpPr>
          <p:cNvPr id="205" name="Google Shape;205;p24"/>
          <p:cNvSpPr txBox="1"/>
          <p:nvPr/>
        </p:nvSpPr>
        <p:spPr>
          <a:xfrm>
            <a:off x="0" y="6324600"/>
            <a:ext cx="12192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u="sng">
                <a:solidFill>
                  <a:schemeClr val="hlink"/>
                </a:solidFill>
                <a:latin typeface="Arial"/>
                <a:ea typeface="Arial"/>
                <a:cs typeface="Arial"/>
                <a:sym typeface="Arial"/>
                <a:hlinkClick r:id="rId4"/>
              </a:rPr>
              <a:t>Source: https://ourworldindata.org/grapher/annual-number-of-deaths-by-cause</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4343400" y="685799"/>
            <a:ext cx="12192000" cy="479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MOTIVATION </a:t>
            </a:r>
            <a:endParaRPr/>
          </a:p>
        </p:txBody>
      </p:sp>
      <p:sp>
        <p:nvSpPr>
          <p:cNvPr id="211" name="Google Shape;211;p25"/>
          <p:cNvSpPr txBox="1">
            <a:spLocks noGrp="1"/>
          </p:cNvSpPr>
          <p:nvPr>
            <p:ph type="body" idx="1"/>
          </p:nvPr>
        </p:nvSpPr>
        <p:spPr>
          <a:xfrm>
            <a:off x="326572" y="1393370"/>
            <a:ext cx="11560628" cy="5353419"/>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In 2016 Deaths from NCDs accounted for 63 percent of all recorded deaths in India, while 27 percent were linked to CVDs. In the 40-69-year-old age group, cardiovascular disease accounted for 45 percent of deaths.[2]</a:t>
            </a:r>
            <a:endParaRPr sz="1800">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Healthcare systems are overwhelmed by the covid-19 pandemic. So there’s a huge workload in this pandemic on healthcare system, adversely affecting those under care.</a:t>
            </a:r>
            <a:endParaRPr>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This workload also affects the ability of health professionals( Doctors , Nurses ) to make decisions.</a:t>
            </a:r>
            <a:endParaRPr>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This brought our interest that healthcare system need more maintenance than its normal maintenance of infrastructure and machinery.</a:t>
            </a:r>
            <a:endParaRPr>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This is the stage  where Artificial intelligence can help us to detect the disease in by getting the medical information of individual. As now a days it’s very popular and can solve a lots of problem.</a:t>
            </a:r>
            <a:endParaRPr>
              <a:solidFill>
                <a:schemeClr val="dk1"/>
              </a:solidFill>
              <a:latin typeface="Arial"/>
              <a:ea typeface="Arial"/>
              <a:cs typeface="Arial"/>
              <a:sym typeface="Arial"/>
            </a:endParaRPr>
          </a:p>
          <a:p>
            <a:pPr marL="457200" lvl="0" indent="0" algn="just" rtl="0">
              <a:lnSpc>
                <a:spcPct val="100000"/>
              </a:lnSpc>
              <a:spcBef>
                <a:spcPts val="1000"/>
              </a:spcBef>
              <a:spcAft>
                <a:spcPts val="0"/>
              </a:spcAft>
              <a:buSzPts val="1800"/>
              <a:buNone/>
            </a:pPr>
            <a:endParaRPr>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 calcmode="lin" valueType="num">
                                      <p:cBhvr additive="base">
                                        <p:cTn id="7" dur="500"/>
                                        <p:tgtEl>
                                          <p:spTgt spid="2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 calcmode="lin" valueType="num">
                                      <p:cBhvr additive="base">
                                        <p:cTn id="12" dur="500"/>
                                        <p:tgtEl>
                                          <p:spTgt spid="2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1">
                                            <p:txEl>
                                              <p:pRg st="2" end="2"/>
                                            </p:txEl>
                                          </p:spTgt>
                                        </p:tgtEl>
                                        <p:attrNameLst>
                                          <p:attrName>style.visibility</p:attrName>
                                        </p:attrNameLst>
                                      </p:cBhvr>
                                      <p:to>
                                        <p:strVal val="visible"/>
                                      </p:to>
                                    </p:set>
                                    <p:anim calcmode="lin" valueType="num">
                                      <p:cBhvr additive="base">
                                        <p:cTn id="17" dur="500"/>
                                        <p:tgtEl>
                                          <p:spTgt spid="2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11">
                                            <p:txEl>
                                              <p:pRg st="3" end="3"/>
                                            </p:txEl>
                                          </p:spTgt>
                                        </p:tgtEl>
                                        <p:attrNameLst>
                                          <p:attrName>style.visibility</p:attrName>
                                        </p:attrNameLst>
                                      </p:cBhvr>
                                      <p:to>
                                        <p:strVal val="visible"/>
                                      </p:to>
                                    </p:set>
                                    <p:anim calcmode="lin" valueType="num">
                                      <p:cBhvr additive="base">
                                        <p:cTn id="22" dur="500"/>
                                        <p:tgtEl>
                                          <p:spTgt spid="2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1">
                                            <p:txEl>
                                              <p:pRg st="4" end="4"/>
                                            </p:txEl>
                                          </p:spTgt>
                                        </p:tgtEl>
                                        <p:attrNameLst>
                                          <p:attrName>style.visibility</p:attrName>
                                        </p:attrNameLst>
                                      </p:cBhvr>
                                      <p:to>
                                        <p:strVal val="visible"/>
                                      </p:to>
                                    </p:set>
                                    <p:anim calcmode="lin" valueType="num">
                                      <p:cBhvr additive="base">
                                        <p:cTn id="27" dur="500"/>
                                        <p:tgtEl>
                                          <p:spTgt spid="2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11">
                                            <p:txEl>
                                              <p:pRg st="5" end="5"/>
                                            </p:txEl>
                                          </p:spTgt>
                                        </p:tgtEl>
                                        <p:attrNameLst>
                                          <p:attrName>style.visibility</p:attrName>
                                        </p:attrNameLst>
                                      </p:cBhvr>
                                      <p:to>
                                        <p:strVal val="visible"/>
                                      </p:to>
                                    </p:set>
                                    <p:anim calcmode="lin" valueType="num">
                                      <p:cBhvr additive="base">
                                        <p:cTn id="32" dur="500"/>
                                        <p:tgtEl>
                                          <p:spTgt spid="2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972005" y="870858"/>
            <a:ext cx="9291300" cy="4572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LITERATURE SURVEY</a:t>
            </a:r>
            <a:endParaRPr/>
          </a:p>
        </p:txBody>
      </p:sp>
      <p:sp>
        <p:nvSpPr>
          <p:cNvPr id="217" name="Google Shape;217;p26"/>
          <p:cNvSpPr txBox="1"/>
          <p:nvPr/>
        </p:nvSpPr>
        <p:spPr>
          <a:xfrm>
            <a:off x="479225" y="1734200"/>
            <a:ext cx="10857000" cy="4616618"/>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50000"/>
              </a:lnSpc>
              <a:spcBef>
                <a:spcPts val="0"/>
              </a:spcBef>
              <a:spcAft>
                <a:spcPts val="0"/>
              </a:spcAft>
              <a:buClr>
                <a:schemeClr val="dk2"/>
              </a:buClr>
              <a:buSzPts val="1700"/>
              <a:buFont typeface="Arial"/>
              <a:buAutoNum type="arabicPeriod"/>
            </a:pPr>
            <a:r>
              <a:rPr lang="en-IN" sz="1800">
                <a:solidFill>
                  <a:schemeClr val="dk2"/>
                </a:solidFill>
                <a:latin typeface="Arial"/>
                <a:ea typeface="Arial"/>
                <a:cs typeface="Arial"/>
                <a:sym typeface="Arial"/>
              </a:rPr>
              <a:t>Bo Jin, Chao Che et al. (2018) proposed a “Predicting the Risk of Heart Failure With EHR Sequential Data Modelling” model designed by applying neural network. We tend to used one-hot encryption and word vectors to model the diagnosing events and foretold coronary failure events victimization the essential principles of an extended memory network model. [3].</a:t>
            </a:r>
            <a:endParaRPr sz="1800">
              <a:solidFill>
                <a:schemeClr val="dk2"/>
              </a:solidFill>
              <a:latin typeface="Arial"/>
              <a:ea typeface="Arial"/>
              <a:cs typeface="Arial"/>
              <a:sym typeface="Arial"/>
            </a:endParaRPr>
          </a:p>
          <a:p>
            <a:pPr marL="457200" marR="0" lvl="0" indent="-336550" algn="just" rtl="0">
              <a:lnSpc>
                <a:spcPct val="150000"/>
              </a:lnSpc>
              <a:spcBef>
                <a:spcPts val="0"/>
              </a:spcBef>
              <a:spcAft>
                <a:spcPts val="0"/>
              </a:spcAft>
              <a:buClr>
                <a:schemeClr val="dk2"/>
              </a:buClr>
              <a:buSzPts val="1700"/>
              <a:buFont typeface="Arial"/>
              <a:buAutoNum type="arabicPeriod"/>
            </a:pPr>
            <a:r>
              <a:rPr lang="en-IN" sz="1800">
                <a:solidFill>
                  <a:schemeClr val="dk2"/>
                </a:solidFill>
                <a:latin typeface="Arial"/>
                <a:ea typeface="Arial"/>
                <a:cs typeface="Arial"/>
                <a:sym typeface="Arial"/>
              </a:rPr>
              <a:t>Ashir Javeed, Shijie Zhou et al. (2017) designed “An Intelligent Learning System based on Random Search Algorithm and Optimized Random Forest Model for Improved Heart Disease Detection”. This paper uses random search algorithm (RSA) for factor selection and random forest model for diagnosing the cardiovascular disease. [4]</a:t>
            </a:r>
            <a:endParaRPr sz="1800">
              <a:solidFill>
                <a:schemeClr val="dk2"/>
              </a:solidFill>
              <a:latin typeface="Arial"/>
              <a:ea typeface="Arial"/>
              <a:cs typeface="Arial"/>
              <a:sym typeface="Arial"/>
            </a:endParaRPr>
          </a:p>
          <a:p>
            <a:pPr marL="457200" marR="0" lvl="0" indent="-336550" algn="just" rtl="0">
              <a:lnSpc>
                <a:spcPct val="150000"/>
              </a:lnSpc>
              <a:spcBef>
                <a:spcPts val="0"/>
              </a:spcBef>
              <a:spcAft>
                <a:spcPts val="0"/>
              </a:spcAft>
              <a:buClr>
                <a:schemeClr val="dk2"/>
              </a:buClr>
              <a:buSzPts val="1700"/>
              <a:buFont typeface="Arial"/>
              <a:buAutoNum type="arabicPeriod"/>
            </a:pPr>
            <a:r>
              <a:rPr lang="en-IN" sz="1800">
                <a:solidFill>
                  <a:schemeClr val="dk2"/>
                </a:solidFill>
                <a:latin typeface="Arial"/>
                <a:ea typeface="Arial"/>
                <a:cs typeface="Arial"/>
                <a:sym typeface="Arial"/>
              </a:rPr>
              <a:t>Early and accurate detection and diagnosis of heart disease using intelligent computational model.</a:t>
            </a:r>
            <a:endParaRPr sz="1800">
              <a:solidFill>
                <a:schemeClr val="dk2"/>
              </a:solidFill>
              <a:latin typeface="Arial"/>
              <a:ea typeface="Arial"/>
              <a:cs typeface="Arial"/>
              <a:sym typeface="Arial"/>
            </a:endParaRPr>
          </a:p>
          <a:p>
            <a:pPr marL="0" marR="0" lvl="0" indent="0" algn="just" rtl="0">
              <a:lnSpc>
                <a:spcPct val="150000"/>
              </a:lnSpc>
              <a:spcBef>
                <a:spcPts val="0"/>
              </a:spcBef>
              <a:spcAft>
                <a:spcPts val="0"/>
              </a:spcAft>
              <a:buClr>
                <a:schemeClr val="dk2"/>
              </a:buClr>
              <a:buSzPts val="1800"/>
              <a:buFont typeface="Arial"/>
              <a:buNone/>
            </a:pPr>
            <a:r>
              <a:rPr lang="en-IN" sz="1800">
                <a:solidFill>
                  <a:schemeClr val="dk2"/>
                </a:solidFill>
                <a:latin typeface="Arial"/>
                <a:ea typeface="Arial"/>
                <a:cs typeface="Arial"/>
                <a:sym typeface="Arial"/>
              </a:rPr>
              <a:t>        [Yar Muhammad] , MuhammadTahir1 , Maqsood Hayat1,KilTo Chong[5]</a:t>
            </a:r>
            <a:endParaRPr sz="180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entury Gothic"/>
              <a:buNone/>
            </a:pPr>
            <a:endParaRPr sz="18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2961</Words>
  <Application>Microsoft Office PowerPoint</Application>
  <PresentationFormat>Widescreen</PresentationFormat>
  <Paragraphs>190</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Lato</vt:lpstr>
      <vt:lpstr>Times New Roman</vt:lpstr>
      <vt:lpstr>Trebuchet MS</vt:lpstr>
      <vt:lpstr>Century Gothic</vt:lpstr>
      <vt:lpstr>Noto Sans Symbols</vt:lpstr>
      <vt:lpstr>Times</vt:lpstr>
      <vt:lpstr>Roboto</vt:lpstr>
      <vt:lpstr>Arial</vt:lpstr>
      <vt:lpstr>Wisp</vt:lpstr>
      <vt:lpstr>Heart Disease Prediction  using  Machine Learning </vt:lpstr>
      <vt:lpstr>  OUTLINE</vt:lpstr>
      <vt:lpstr>INTRODUCTION : HEART DISEASE AND SYMPTOMS</vt:lpstr>
      <vt:lpstr>INTRODUCTION: ABOUT PROJECT</vt:lpstr>
      <vt:lpstr>TIMELINE</vt:lpstr>
      <vt:lpstr>MOTIVATION: FACTS</vt:lpstr>
      <vt:lpstr>PowerPoint Presentation</vt:lpstr>
      <vt:lpstr>MOTIVATION </vt:lpstr>
      <vt:lpstr>LITERATURE SURVEY</vt:lpstr>
      <vt:lpstr>LITERATURE SURVEY CONTD.</vt:lpstr>
      <vt:lpstr>         FEATURE  SELECTION</vt:lpstr>
      <vt:lpstr>FEATURE  SELECTION</vt:lpstr>
      <vt:lpstr>FEATURE  SELECTION </vt:lpstr>
      <vt:lpstr>METHODOLOGY</vt:lpstr>
      <vt:lpstr>IMPLEMENTATION</vt:lpstr>
      <vt:lpstr>Correlation Matrix</vt:lpstr>
      <vt:lpstr>K-Nearest  Neighbors</vt:lpstr>
      <vt:lpstr>Support Vector Machine</vt:lpstr>
      <vt:lpstr>Random Forest</vt:lpstr>
      <vt:lpstr>Decision Tree</vt:lpstr>
      <vt:lpstr>Logistic Regression</vt:lpstr>
      <vt:lpstr>RESULTS K- nearest Neighbors</vt:lpstr>
      <vt:lpstr>Support Vector Machine</vt:lpstr>
      <vt:lpstr>Logistic Regression  Accuracy-85%</vt:lpstr>
      <vt:lpstr>Decision Tree</vt:lpstr>
      <vt:lpstr>Random Forest  Accuracy-93%</vt:lpstr>
      <vt:lpstr>WORKING OF PORTAL</vt:lpstr>
      <vt:lpstr>PORTAL PREVIEW</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 </dc:title>
  <dc:creator>Sudhansu Singh</dc:creator>
  <cp:lastModifiedBy>Sudhansu Singh</cp:lastModifiedBy>
  <cp:revision>1</cp:revision>
  <dcterms:modified xsi:type="dcterms:W3CDTF">2022-06-15T11:20:15Z</dcterms:modified>
</cp:coreProperties>
</file>